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256" r:id="rId2"/>
    <p:sldId id="283" r:id="rId3"/>
    <p:sldId id="285" r:id="rId4"/>
    <p:sldId id="280" r:id="rId5"/>
    <p:sldId id="284" r:id="rId6"/>
    <p:sldId id="281" r:id="rId7"/>
    <p:sldId id="295" r:id="rId8"/>
    <p:sldId id="286" r:id="rId9"/>
    <p:sldId id="296" r:id="rId10"/>
    <p:sldId id="334" r:id="rId11"/>
    <p:sldId id="335" r:id="rId12"/>
    <p:sldId id="336" r:id="rId13"/>
    <p:sldId id="288" r:id="rId14"/>
    <p:sldId id="361" r:id="rId15"/>
    <p:sldId id="314" r:id="rId16"/>
    <p:sldId id="351" r:id="rId17"/>
    <p:sldId id="315" r:id="rId18"/>
    <p:sldId id="316" r:id="rId19"/>
    <p:sldId id="317" r:id="rId20"/>
    <p:sldId id="313" r:id="rId21"/>
    <p:sldId id="359" r:id="rId22"/>
    <p:sldId id="360" r:id="rId23"/>
    <p:sldId id="319" r:id="rId24"/>
    <p:sldId id="353" r:id="rId25"/>
    <p:sldId id="354" r:id="rId26"/>
    <p:sldId id="352" r:id="rId27"/>
    <p:sldId id="298" r:id="rId28"/>
    <p:sldId id="333" r:id="rId29"/>
    <p:sldId id="355" r:id="rId30"/>
    <p:sldId id="356" r:id="rId31"/>
    <p:sldId id="357" r:id="rId32"/>
    <p:sldId id="320" r:id="rId33"/>
    <p:sldId id="312" r:id="rId34"/>
    <p:sldId id="322" r:id="rId35"/>
    <p:sldId id="310" r:id="rId36"/>
    <p:sldId id="311" r:id="rId37"/>
    <p:sldId id="323" r:id="rId38"/>
    <p:sldId id="342" r:id="rId39"/>
    <p:sldId id="358" r:id="rId40"/>
    <p:sldId id="337" r:id="rId41"/>
    <p:sldId id="343" r:id="rId42"/>
    <p:sldId id="324" r:id="rId43"/>
    <p:sldId id="338" r:id="rId44"/>
    <p:sldId id="325" r:id="rId45"/>
    <p:sldId id="339" r:id="rId46"/>
    <p:sldId id="340" r:id="rId47"/>
    <p:sldId id="346" r:id="rId48"/>
    <p:sldId id="347" r:id="rId49"/>
    <p:sldId id="344" r:id="rId50"/>
    <p:sldId id="341" r:id="rId51"/>
    <p:sldId id="345" r:id="rId52"/>
    <p:sldId id="348" r:id="rId53"/>
    <p:sldId id="349" r:id="rId54"/>
    <p:sldId id="289" r:id="rId55"/>
    <p:sldId id="299" r:id="rId56"/>
    <p:sldId id="290" r:id="rId57"/>
    <p:sldId id="300" r:id="rId58"/>
    <p:sldId id="291" r:id="rId59"/>
    <p:sldId id="301" r:id="rId60"/>
    <p:sldId id="292" r:id="rId61"/>
    <p:sldId id="302" r:id="rId62"/>
    <p:sldId id="294" r:id="rId63"/>
    <p:sldId id="303" r:id="rId64"/>
  </p:sldIdLst>
  <p:sldSz cx="20104100" cy="11461750"/>
  <p:notesSz cx="20104100" cy="114617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42"/>
    <p:restoredTop sz="79371" autoAdjust="0"/>
  </p:normalViewPr>
  <p:slideViewPr>
    <p:cSldViewPr>
      <p:cViewPr>
        <p:scale>
          <a:sx n="33" d="100"/>
          <a:sy n="33" d="100"/>
        </p:scale>
        <p:origin x="1128" y="1368"/>
      </p:cViewPr>
      <p:guideLst>
        <p:guide orient="horz" pos="2887"/>
        <p:guide pos="2160"/>
      </p:guideLst>
    </p:cSldViewPr>
  </p:slideViewPr>
  <p:notesTextViewPr>
    <p:cViewPr>
      <p:scale>
        <a:sx n="100" d="100"/>
        <a:sy n="100" d="100"/>
      </p:scale>
      <p:origin x="0" y="-40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505"/>
            </a:lvl1pPr>
          </a:lstStyle>
          <a:p>
            <a:endParaRPr lang="zh-CN" altLang="en-US"/>
          </a:p>
        </p:txBody>
      </p:sp>
      <p:sp>
        <p:nvSpPr>
          <p:cNvPr id="3" name="日期占位符 2"/>
          <p:cNvSpPr>
            <a:spLocks noGrp="1"/>
          </p:cNvSpPr>
          <p:nvPr>
            <p:ph type="dt" sz="quarter" idx="1"/>
          </p:nvPr>
        </p:nvSpPr>
        <p:spPr>
          <a:xfrm>
            <a:off x="11387671" y="0"/>
            <a:ext cx="8711777" cy="575078"/>
          </a:xfrm>
          <a:prstGeom prst="rect">
            <a:avLst/>
          </a:prstGeom>
        </p:spPr>
        <p:txBody>
          <a:bodyPr vert="horz" lIns="91440" tIns="45720" rIns="91440" bIns="45720" rtlCol="0"/>
          <a:lstStyle>
            <a:lvl1pPr algn="r">
              <a:defRPr sz="1505"/>
            </a:lvl1pPr>
          </a:lstStyle>
          <a:p>
            <a:fld id="{0F9B84EA-7D68-4D60-9CB1-D50884785D1C}" type="datetimeFigureOut">
              <a:rPr lang="zh-CN" altLang="en-US" smtClean="0"/>
              <a:t>2019/10/15</a:t>
            </a:fld>
            <a:endParaRPr lang="zh-CN" altLang="en-US"/>
          </a:p>
        </p:txBody>
      </p:sp>
      <p:sp>
        <p:nvSpPr>
          <p:cNvPr id="4" name="页脚占位符 3"/>
          <p:cNvSpPr>
            <a:spLocks noGrp="1"/>
          </p:cNvSpPr>
          <p:nvPr>
            <p:ph type="ftr" sz="quarter" idx="2"/>
          </p:nvPr>
        </p:nvSpPr>
        <p:spPr>
          <a:xfrm>
            <a:off x="0" y="10886673"/>
            <a:ext cx="8711777" cy="575077"/>
          </a:xfrm>
          <a:prstGeom prst="rect">
            <a:avLst/>
          </a:prstGeom>
        </p:spPr>
        <p:txBody>
          <a:bodyPr vert="horz" lIns="91440" tIns="45720" rIns="91440" bIns="45720" rtlCol="0" anchor="b"/>
          <a:lstStyle>
            <a:lvl1pPr algn="l">
              <a:defRPr sz="1505"/>
            </a:lvl1pPr>
          </a:lstStyle>
          <a:p>
            <a:endParaRPr lang="zh-CN" altLang="en-US"/>
          </a:p>
        </p:txBody>
      </p:sp>
      <p:sp>
        <p:nvSpPr>
          <p:cNvPr id="5" name="灯片编号占位符 4"/>
          <p:cNvSpPr>
            <a:spLocks noGrp="1"/>
          </p:cNvSpPr>
          <p:nvPr>
            <p:ph type="sldNum" sz="quarter" idx="3"/>
          </p:nvPr>
        </p:nvSpPr>
        <p:spPr>
          <a:xfrm>
            <a:off x="11387671" y="10886673"/>
            <a:ext cx="8711777" cy="575077"/>
          </a:xfrm>
          <a:prstGeom prst="rect">
            <a:avLst/>
          </a:prstGeom>
        </p:spPr>
        <p:txBody>
          <a:bodyPr vert="horz" lIns="91440" tIns="45720" rIns="91440" bIns="45720" rtlCol="0" anchor="b"/>
          <a:lstStyle>
            <a:lvl1pPr algn="r">
              <a:defRPr sz="150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1777" cy="57507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1387671" y="0"/>
            <a:ext cx="8711777" cy="57507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2019/10/15</a:t>
            </a:fld>
            <a:endParaRPr lang="zh-CN" altLang="en-US"/>
          </a:p>
        </p:txBody>
      </p:sp>
      <p:sp>
        <p:nvSpPr>
          <p:cNvPr id="4" name="幻灯片图像占位符 3"/>
          <p:cNvSpPr>
            <a:spLocks noGrp="1" noRot="1" noChangeAspect="1"/>
          </p:cNvSpPr>
          <p:nvPr>
            <p:ph type="sldImg" idx="2"/>
          </p:nvPr>
        </p:nvSpPr>
        <p:spPr>
          <a:xfrm>
            <a:off x="6613525" y="1432719"/>
            <a:ext cx="6877050" cy="386834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10410" y="5515967"/>
            <a:ext cx="16083280" cy="45130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886673"/>
            <a:ext cx="8711777" cy="57507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1387671" y="10886673"/>
            <a:ext cx="8711777" cy="57507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fasttext.cc/" TargetMode="External"/><Relationship Id="rId13" Type="http://schemas.openxmlformats.org/officeDocument/2006/relationships/hyperlink" Target="https://github.com/facebookresearch/Detectron" TargetMode="External"/><Relationship Id="rId18" Type="http://schemas.openxmlformats.org/officeDocument/2006/relationships/hyperlink" Target="http://prestodb.github.io/" TargetMode="External"/><Relationship Id="rId3" Type="http://schemas.openxmlformats.org/officeDocument/2006/relationships/hyperlink" Target="https://www.quora.com/topic/Facebook-Infrastructure" TargetMode="External"/><Relationship Id="rId21" Type="http://schemas.openxmlformats.org/officeDocument/2006/relationships/hyperlink" Target="https://rocksdb.org/" TargetMode="External"/><Relationship Id="rId7" Type="http://schemas.openxmlformats.org/officeDocument/2006/relationships/hyperlink" Target="http://pecl.php.net/package/xhprof" TargetMode="External"/><Relationship Id="rId12" Type="http://schemas.openxmlformats.org/officeDocument/2006/relationships/hyperlink" Target="https://facebookresearch.github.io/TensorComprehensions/" TargetMode="External"/><Relationship Id="rId17" Type="http://schemas.openxmlformats.org/officeDocument/2006/relationships/hyperlink" Target="https://graphql.org/" TargetMode="External"/><Relationship Id="rId2" Type="http://schemas.openxmlformats.org/officeDocument/2006/relationships/slide" Target="../slides/slide13.xml"/><Relationship Id="rId16" Type="http://schemas.openxmlformats.org/officeDocument/2006/relationships/hyperlink" Target="https://github.com/facebook/fbctf" TargetMode="External"/><Relationship Id="rId20" Type="http://schemas.openxmlformats.org/officeDocument/2006/relationships/hyperlink" Target="https://hackage.haskell.org/package/haxl" TargetMode="External"/><Relationship Id="rId1" Type="http://schemas.openxmlformats.org/officeDocument/2006/relationships/notesMaster" Target="../notesMasters/notesMaster1.xml"/><Relationship Id="rId6" Type="http://schemas.openxmlformats.org/officeDocument/2006/relationships/hyperlink" Target="http://incubator.apache.org/thrift/" TargetMode="External"/><Relationship Id="rId11" Type="http://schemas.openxmlformats.org/officeDocument/2006/relationships/hyperlink" Target="https://facebook.github.io/prophet/" TargetMode="External"/><Relationship Id="rId5" Type="http://schemas.openxmlformats.org/officeDocument/2006/relationships/hyperlink" Target="https://reactjs.org/" TargetMode="External"/><Relationship Id="rId15" Type="http://schemas.openxmlformats.org/officeDocument/2006/relationships/hyperlink" Target="https://osquery.io/" TargetMode="External"/><Relationship Id="rId10" Type="http://schemas.openxmlformats.org/officeDocument/2006/relationships/hyperlink" Target="https://phyre.ai/" TargetMode="External"/><Relationship Id="rId19" Type="http://schemas.openxmlformats.org/officeDocument/2006/relationships/hyperlink" Target="https://myrocks.io/" TargetMode="External"/><Relationship Id="rId4" Type="http://schemas.openxmlformats.org/officeDocument/2006/relationships/hyperlink" Target="http://varnish-cache.org/" TargetMode="External"/><Relationship Id="rId9" Type="http://schemas.openxmlformats.org/officeDocument/2006/relationships/hyperlink" Target="https://pytorch.org/" TargetMode="External"/><Relationship Id="rId14" Type="http://schemas.openxmlformats.org/officeDocument/2006/relationships/hyperlink" Target="https://github.com/facebookincubator/katra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ssessment-tools.ca.com/tools/continuous-delivery-too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facebook.com/notes/facebook-engineering/back-end-build-systems-and-toolchain-adam-simpkins/10150822571858920/?__tn__=HH-R" TargetMode="Externa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zone.com/articles/continuous-delivery-its-all-about-the-pipeline-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tlassian.com/zh/continuous-delivery/principles/continuous-integration-vs-delivery-vs-deploy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atlassian.com/zh/continuous-delivery/continuous-deploy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enkins.io/doc/book/pipelin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zone.com/articles/automated-testing-is-not-continuous-testing-1"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facebook.com/notes/facebook-engineering/building-and-testing-at-facebook/10151004157328920/?__tn__=H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quora.com/topic/Facebook-Engineer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www.ca.com/us/products/ca-agile-requirements-designer.html" TargetMode="External"/><Relationship Id="rId3" Type="http://schemas.openxmlformats.org/officeDocument/2006/relationships/hyperlink" Target="https://dzone.com/articles/continuous-testing-what-why-and-how" TargetMode="External"/><Relationship Id="rId7" Type="http://schemas.openxmlformats.org/officeDocument/2006/relationships/hyperlink" Target="https://docs.cucumber.io/"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Model-based_testing" TargetMode="External"/><Relationship Id="rId11" Type="http://schemas.openxmlformats.org/officeDocument/2006/relationships/hyperlink" Target="https://www.gartner.com/doc/3898164/devops-success-requires-shiftright-testing" TargetMode="External"/><Relationship Id="rId5" Type="http://schemas.openxmlformats.org/officeDocument/2006/relationships/hyperlink" Target="https://en.wikipedia.org/wiki/Acceptance_test%E2%80%93driven_development" TargetMode="External"/><Relationship Id="rId10" Type="http://schemas.openxmlformats.org/officeDocument/2006/relationships/hyperlink" Target="https://code.fb.com/web/rapid-release-at-massive-scale/" TargetMode="External"/><Relationship Id="rId4" Type="http://schemas.openxmlformats.org/officeDocument/2006/relationships/hyperlink" Target="https://en.wikipedia.org/wiki/Behavior-driven_development" TargetMode="External"/><Relationship Id="rId9" Type="http://schemas.openxmlformats.org/officeDocument/2006/relationships/hyperlink" Target="https://www.ca.com/us/trials/ca-test-data-manager.html"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zone.com/articles/automated-white-box-testing-the-key-to-continuou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 altLang="zh-CN" dirty="0"/>
          </a:p>
          <a:p>
            <a:r>
              <a:rPr lang="zh-CN" altLang="en-US" dirty="0"/>
              <a:t>刚刚过去的</a:t>
            </a:r>
            <a:r>
              <a:rPr lang="en-US" altLang="zh-CN" dirty="0"/>
              <a:t>2017</a:t>
            </a:r>
            <a:r>
              <a:rPr lang="zh-CN" altLang="en-US" dirty="0"/>
              <a:t>年，</a:t>
            </a:r>
            <a:r>
              <a:rPr lang="en"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 altLang="zh-CN" dirty="0"/>
              <a:t>Facebook</a:t>
            </a:r>
            <a:r>
              <a:rPr lang="zh-CN" altLang="en-US" dirty="0"/>
              <a:t>唯一的盈利手段。详见下图，数据来源于</a:t>
            </a:r>
            <a:r>
              <a:rPr lang="en"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p>
        </p:txBody>
      </p:sp>
    </p:spTree>
    <p:extLst>
      <p:ext uri="{BB962C8B-B14F-4D97-AF65-F5344CB8AC3E}">
        <p14:creationId xmlns:p14="http://schemas.microsoft.com/office/powerpoint/2010/main" val="16793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 altLang="zh-CN" dirty="0"/>
              <a:t>Facebook</a:t>
            </a:r>
            <a:r>
              <a:rPr lang="zh-CN" altLang="en-US" dirty="0"/>
              <a:t>未来的收入在哪？ 除了收购潜在竞争对手为公司增值，</a:t>
            </a:r>
            <a:r>
              <a:rPr lang="en" altLang="zh-CN" dirty="0"/>
              <a:t>Facebook</a:t>
            </a:r>
            <a:r>
              <a:rPr lang="zh-CN" altLang="en-US" dirty="0"/>
              <a:t>还在寻找新的技术。 </a:t>
            </a:r>
            <a:endParaRPr lang="en-US" altLang="zh-CN" dirty="0"/>
          </a:p>
          <a:p>
            <a:endParaRPr lang="en-US" altLang="zh-CN" dirty="0"/>
          </a:p>
          <a:p>
            <a:r>
              <a:rPr lang="en" altLang="zh-CN" dirty="0"/>
              <a:t>Oculus Rift - </a:t>
            </a:r>
            <a:r>
              <a:rPr lang="zh-CN" altLang="en-US" dirty="0"/>
              <a:t>虚拟现实已经被吹上了天，但目前来看还不成气候。如果硬件设备的价格下降，</a:t>
            </a:r>
            <a:r>
              <a:rPr lang="en" altLang="zh-CN" dirty="0"/>
              <a:t>Facebook</a:t>
            </a:r>
            <a:r>
              <a:rPr lang="zh-CN" altLang="en-US" dirty="0"/>
              <a:t>的</a:t>
            </a:r>
            <a:r>
              <a:rPr lang="en" altLang="zh-CN" dirty="0"/>
              <a:t>Oculus Rift VR</a:t>
            </a:r>
            <a:r>
              <a:rPr lang="zh-CN" altLang="en-US" dirty="0"/>
              <a:t>设备可能会增加其最终收益。据西方媒体预测，到</a:t>
            </a:r>
            <a:r>
              <a:rPr lang="en-US" altLang="zh-CN" dirty="0"/>
              <a:t>2020</a:t>
            </a:r>
            <a:r>
              <a:rPr lang="zh-CN" altLang="en-US" dirty="0"/>
              <a:t>年，</a:t>
            </a:r>
            <a:r>
              <a:rPr lang="en" altLang="zh-CN" dirty="0"/>
              <a:t>Oculus</a:t>
            </a:r>
            <a:r>
              <a:rPr lang="zh-CN" altLang="en-US" dirty="0"/>
              <a:t>可能占到</a:t>
            </a:r>
            <a:r>
              <a:rPr lang="en"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 altLang="zh-CN" dirty="0"/>
              <a:t>Facebook</a:t>
            </a:r>
            <a:r>
              <a:rPr lang="zh-CN" altLang="en-US" dirty="0"/>
              <a:t>是一个社交内容分享平台，但它却不创建任何内容。同时还要佩服的是</a:t>
            </a:r>
            <a:r>
              <a:rPr lang="en" altLang="zh-CN" dirty="0"/>
              <a:t>uber</a:t>
            </a:r>
            <a:r>
              <a:rPr lang="zh-CN" altLang="en-US" dirty="0"/>
              <a:t>和</a:t>
            </a:r>
            <a:r>
              <a:rPr lang="en" altLang="zh-CN" dirty="0" err="1"/>
              <a:t>airbnb</a:t>
            </a:r>
            <a:r>
              <a:rPr lang="zh-CN" altLang="en" dirty="0"/>
              <a:t>，</a:t>
            </a:r>
            <a:r>
              <a:rPr lang="zh-CN" altLang="en-US" dirty="0"/>
              <a:t>它们既没有车也有旅馆，但却在运输和住宿领域是龙头老大。</a:t>
            </a:r>
            <a:endParaRPr lang="en" altLang="zh-CN" dirty="0"/>
          </a:p>
        </p:txBody>
      </p:sp>
    </p:spTree>
    <p:extLst>
      <p:ext uri="{BB962C8B-B14F-4D97-AF65-F5344CB8AC3E}">
        <p14:creationId xmlns:p14="http://schemas.microsoft.com/office/powerpoint/2010/main" val="289040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lang="en" altLang="zh-CN" dirty="0">
                <a:hlinkClick r:id="rId3"/>
              </a:rPr>
              <a:t>https://www.quora.com/topic/Facebook-Infrastructure</a:t>
            </a:r>
            <a:endParaRPr lang="en" altLang="zh-CN" dirty="0"/>
          </a:p>
          <a:p>
            <a:endParaRPr kumimoji="1" lang="en" altLang="zh-CN" dirty="0"/>
          </a:p>
          <a:p>
            <a:pPr rtl="0"/>
            <a:r>
              <a:rPr lang="zh-CN" altLang="en-US" sz="1200" b="0" i="0" kern="1200" dirty="0">
                <a:solidFill>
                  <a:schemeClr val="tx1"/>
                </a:solidFill>
                <a:effectLst/>
                <a:latin typeface="+mn-lt"/>
                <a:ea typeface="+mn-ea"/>
                <a:cs typeface="+mn-cs"/>
              </a:rPr>
              <a:t>在规模上，他们拥有一个非常该死的大型体系结构。并且他们喜欢开源软件。</a:t>
            </a:r>
          </a:p>
          <a:p>
            <a:pPr rtl="0"/>
            <a:r>
              <a:rPr lang="zh-CN" altLang="en-US" sz="1200" b="0" i="0" kern="1200" dirty="0">
                <a:solidFill>
                  <a:schemeClr val="tx1"/>
                </a:solidFill>
                <a:effectLst/>
                <a:latin typeface="+mn-lt"/>
                <a:ea typeface="+mn-ea"/>
                <a:cs typeface="+mn-cs"/>
              </a:rPr>
              <a:t>截至</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年第四季度，</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拥有</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亿用户（该服务支持</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多种语言）。用户平均每天产生</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亿次视频观看，其中</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％是直播。每</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秒：添加了</a:t>
            </a:r>
            <a:r>
              <a:rPr lang="en-US" altLang="zh-CN" sz="1200" b="0" i="0" kern="1200" dirty="0">
                <a:solidFill>
                  <a:schemeClr val="tx1"/>
                </a:solidFill>
                <a:effectLst/>
                <a:latin typeface="+mn-lt"/>
                <a:ea typeface="+mn-ea"/>
                <a:cs typeface="+mn-cs"/>
              </a:rPr>
              <a:t>317,000</a:t>
            </a:r>
            <a:r>
              <a:rPr lang="zh-CN" altLang="en-US" sz="1200" b="0" i="0" kern="1200" dirty="0">
                <a:solidFill>
                  <a:schemeClr val="tx1"/>
                </a:solidFill>
                <a:effectLst/>
                <a:latin typeface="+mn-lt"/>
                <a:ea typeface="+mn-ea"/>
                <a:cs typeface="+mn-cs"/>
              </a:rPr>
              <a:t>个状态更新，上传了</a:t>
            </a:r>
            <a:r>
              <a:rPr lang="en-US" altLang="zh-CN" sz="1200" b="0" i="0" kern="1200" dirty="0">
                <a:solidFill>
                  <a:schemeClr val="tx1"/>
                </a:solidFill>
                <a:effectLst/>
                <a:latin typeface="+mn-lt"/>
                <a:ea typeface="+mn-ea"/>
                <a:cs typeface="+mn-cs"/>
              </a:rPr>
              <a:t>14.7</a:t>
            </a:r>
            <a:r>
              <a:rPr lang="zh-CN" altLang="en-US" sz="1200" b="0" i="0" kern="1200" dirty="0">
                <a:solidFill>
                  <a:schemeClr val="tx1"/>
                </a:solidFill>
                <a:effectLst/>
                <a:latin typeface="+mn-lt"/>
                <a:ea typeface="+mn-ea"/>
                <a:cs typeface="+mn-cs"/>
              </a:rPr>
              <a:t>万张照片，并且共享了</a:t>
            </a:r>
            <a:r>
              <a:rPr lang="en-US" altLang="zh-CN" sz="1200" b="0" i="0" kern="1200" dirty="0">
                <a:solidFill>
                  <a:schemeClr val="tx1"/>
                </a:solidFill>
                <a:effectLst/>
                <a:latin typeface="+mn-lt"/>
                <a:ea typeface="+mn-ea"/>
                <a:cs typeface="+mn-cs"/>
              </a:rPr>
              <a:t>5.4</a:t>
            </a:r>
            <a:r>
              <a:rPr lang="zh-CN" altLang="en-US" sz="1200" b="0" i="0" kern="1200" dirty="0">
                <a:solidFill>
                  <a:schemeClr val="tx1"/>
                </a:solidFill>
                <a:effectLst/>
                <a:latin typeface="+mn-lt"/>
                <a:ea typeface="+mn-ea"/>
                <a:cs typeface="+mn-cs"/>
              </a:rPr>
              <a:t>万个链接。它在全球</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个园区中拥有</a:t>
            </a:r>
            <a:r>
              <a:rPr lang="en-US" altLang="zh-CN" sz="1200" b="0" i="0" kern="1200" dirty="0">
                <a:solidFill>
                  <a:schemeClr val="tx1"/>
                </a:solidFill>
                <a:effectLst/>
                <a:latin typeface="+mn-lt"/>
                <a:ea typeface="+mn-ea"/>
                <a:cs typeface="+mn-cs"/>
              </a:rPr>
              <a:t>1500</a:t>
            </a:r>
            <a:r>
              <a:rPr lang="zh-CN" altLang="en-US" sz="1200" b="0" i="0" kern="1200" dirty="0">
                <a:solidFill>
                  <a:schemeClr val="tx1"/>
                </a:solidFill>
                <a:effectLst/>
                <a:latin typeface="+mn-lt"/>
                <a:ea typeface="+mn-ea"/>
                <a:cs typeface="+mn-cs"/>
              </a:rPr>
              <a:t>万平方英尺的数据中心，仍然是</a:t>
            </a:r>
            <a:r>
              <a:rPr lang="en" altLang="zh-CN" sz="1200" b="0" i="0" kern="1200" dirty="0">
                <a:solidFill>
                  <a:schemeClr val="tx1"/>
                </a:solidFill>
                <a:effectLst/>
                <a:latin typeface="+mn-lt"/>
                <a:ea typeface="+mn-ea"/>
                <a:cs typeface="+mn-cs"/>
              </a:rPr>
              <a:t>LAMP</a:t>
            </a:r>
            <a:r>
              <a:rPr lang="zh-CN" altLang="en-US" sz="1200" b="0" i="0" kern="1200" dirty="0">
                <a:solidFill>
                  <a:schemeClr val="tx1"/>
                </a:solidFill>
                <a:effectLst/>
                <a:latin typeface="+mn-lt"/>
                <a:ea typeface="+mn-ea"/>
                <a:cs typeface="+mn-cs"/>
              </a:rPr>
              <a:t>网站。仍然使用</a:t>
            </a:r>
            <a:r>
              <a:rPr lang="en" altLang="zh-CN" sz="1200" b="0" i="0" kern="1200" dirty="0">
                <a:solidFill>
                  <a:schemeClr val="tx1"/>
                </a:solidFill>
                <a:effectLst/>
                <a:latin typeface="+mn-lt"/>
                <a:ea typeface="+mn-ea"/>
                <a:cs typeface="+mn-cs"/>
              </a:rPr>
              <a:t>PHP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但是它已经为其构建了编译器，因此可以在其</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服务器上将其转换为本机代码，从而提高了性能。在</a:t>
            </a:r>
            <a:r>
              <a:rPr lang="en"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上，但已针对</a:t>
            </a:r>
            <a:r>
              <a:rPr lang="en"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进行了优化，以实现其自身的目的（尤其是在网络吞吐量方面），但主要是作为键值持久存储，因此将联接和逻辑移至</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服务器上，因为优化操作在</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服务器上更容易执行。（</a:t>
            </a:r>
            <a:r>
              <a:rPr lang="en"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层）还有一些内部开发：</a:t>
            </a:r>
            <a:r>
              <a:rPr lang="en" altLang="zh-CN" sz="1200" b="0" i="0" kern="1200" dirty="0">
                <a:solidFill>
                  <a:schemeClr val="tx1"/>
                </a:solidFill>
                <a:effectLst/>
                <a:latin typeface="+mn-lt"/>
                <a:ea typeface="+mn-ea"/>
                <a:cs typeface="+mn-cs"/>
              </a:rPr>
              <a:t>Haystack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一种高度可扩展的对象存储，用于为</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提供大量照片；</a:t>
            </a:r>
            <a:r>
              <a:rPr lang="en" altLang="zh-CN" sz="1200" b="0" i="0" kern="1200" dirty="0">
                <a:solidFill>
                  <a:schemeClr val="tx1"/>
                </a:solidFill>
                <a:effectLst/>
                <a:latin typeface="+mn-lt"/>
                <a:ea typeface="+mn-ea"/>
                <a:cs typeface="+mn-cs"/>
              </a:rPr>
              <a:t>Scribe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一个可以按其规模运行的测井系统，但今年似乎已被废弃。因此，我们希望很快了解新的日志记录系统。</a:t>
            </a:r>
          </a:p>
          <a:p>
            <a:pPr rtl="0"/>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可以在任何时间点运行数千个</a:t>
            </a:r>
            <a:r>
              <a:rPr lang="en"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服务器，其中包含数十</a:t>
            </a:r>
            <a:r>
              <a:rPr lang="en" altLang="zh-CN" sz="1200" b="0" i="0" kern="1200" dirty="0">
                <a:solidFill>
                  <a:schemeClr val="tx1"/>
                </a:solidFill>
                <a:effectLst/>
                <a:latin typeface="+mn-lt"/>
                <a:ea typeface="+mn-ea"/>
                <a:cs typeface="+mn-cs"/>
              </a:rPr>
              <a:t>TB</a:t>
            </a:r>
            <a:r>
              <a:rPr lang="zh-CN" altLang="en-US" sz="1200" b="0" i="0" kern="1200" dirty="0">
                <a:solidFill>
                  <a:schemeClr val="tx1"/>
                </a:solidFill>
                <a:effectLst/>
                <a:latin typeface="+mn-lt"/>
                <a:ea typeface="+mn-ea"/>
                <a:cs typeface="+mn-cs"/>
              </a:rPr>
              <a:t>的缓存数据。然后，</a:t>
            </a:r>
            <a:r>
              <a:rPr lang="en" altLang="zh-CN" sz="1200" b="0" i="0" kern="1200" dirty="0">
                <a:solidFill>
                  <a:schemeClr val="tx1"/>
                </a:solidFill>
                <a:effectLst/>
                <a:latin typeface="+mn-lt"/>
                <a:ea typeface="+mn-ea"/>
                <a:cs typeface="+mn-cs"/>
              </a:rPr>
              <a:t>HipHop</a:t>
            </a:r>
            <a:r>
              <a:rPr lang="zh-CN" altLang="en-US" sz="1200" b="0" i="0" kern="1200" dirty="0">
                <a:solidFill>
                  <a:schemeClr val="tx1"/>
                </a:solidFill>
                <a:effectLst/>
                <a:latin typeface="+mn-lt"/>
                <a:ea typeface="+mn-ea"/>
                <a:cs typeface="+mn-cs"/>
              </a:rPr>
              <a:t>将</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转换为</a:t>
            </a:r>
            <a:r>
              <a:rPr lang="en"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代码，然后可以对其进行编译以提高性能。（</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个月的工程师团队致力于开发</a:t>
            </a:r>
            <a:r>
              <a:rPr lang="en" altLang="zh-CN" sz="1200" b="0" i="0" kern="1200" dirty="0">
                <a:solidFill>
                  <a:schemeClr val="tx1"/>
                </a:solidFill>
                <a:effectLst/>
                <a:latin typeface="+mn-lt"/>
                <a:ea typeface="+mn-ea"/>
                <a:cs typeface="+mn-cs"/>
              </a:rPr>
              <a:t>HipHop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然后在</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年被</a:t>
            </a:r>
            <a:r>
              <a:rPr lang="en" altLang="zh-CN" sz="1200" b="0" i="0" kern="1200" dirty="0">
                <a:solidFill>
                  <a:schemeClr val="tx1"/>
                </a:solidFill>
                <a:effectLst/>
                <a:latin typeface="+mn-lt"/>
                <a:ea typeface="+mn-ea"/>
                <a:cs typeface="+mn-cs"/>
              </a:rPr>
              <a:t>HHVM</a:t>
            </a:r>
            <a:r>
              <a:rPr lang="zh-CN" altLang="en-US" sz="1200" b="0" i="0" kern="1200" dirty="0">
                <a:solidFill>
                  <a:schemeClr val="tx1"/>
                </a:solidFill>
                <a:effectLst/>
                <a:latin typeface="+mn-lt"/>
                <a:ea typeface="+mn-ea"/>
                <a:cs typeface="+mn-cs"/>
              </a:rPr>
              <a:t>取代）</a:t>
            </a:r>
          </a:p>
          <a:p>
            <a:pPr rtl="0"/>
            <a:r>
              <a:rPr lang="zh-CN" altLang="en-US" sz="1200" b="0" i="0" kern="1200" dirty="0">
                <a:solidFill>
                  <a:schemeClr val="tx1"/>
                </a:solidFill>
                <a:effectLst/>
                <a:latin typeface="+mn-lt"/>
                <a:ea typeface="+mn-ea"/>
                <a:cs typeface="+mn-cs"/>
              </a:rPr>
              <a:t>对于网页服务系统，他们使用</a:t>
            </a:r>
            <a:r>
              <a:rPr lang="en" altLang="zh-CN" sz="1200" b="0" i="0" kern="1200" dirty="0" err="1">
                <a:solidFill>
                  <a:schemeClr val="tx1"/>
                </a:solidFill>
                <a:effectLst/>
                <a:latin typeface="+mn-lt"/>
                <a:ea typeface="+mn-ea"/>
                <a:cs typeface="+mn-cs"/>
              </a:rPr>
              <a:t>BigPipe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它按部分为每个网页提供服务：（称为“ </a:t>
            </a:r>
            <a:r>
              <a:rPr lang="en" altLang="zh-CN" sz="1200" b="0" i="0" kern="1200" dirty="0">
                <a:solidFill>
                  <a:schemeClr val="tx1"/>
                </a:solidFill>
                <a:effectLst/>
                <a:latin typeface="+mn-lt"/>
                <a:ea typeface="+mn-ea"/>
                <a:cs typeface="+mn-cs"/>
              </a:rPr>
              <a:t>pagelets”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分别检索聊天窗口，分别检索新闻提要，依此类推。为了计算大量数据，他们将</a:t>
            </a:r>
            <a:r>
              <a:rPr lang="en"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与</a:t>
            </a:r>
            <a:r>
              <a:rPr lang="en" altLang="zh-CN" sz="1200" b="0" i="0" kern="1200" dirty="0">
                <a:solidFill>
                  <a:schemeClr val="tx1"/>
                </a:solidFill>
                <a:effectLst/>
                <a:latin typeface="+mn-lt"/>
                <a:ea typeface="+mn-ea"/>
                <a:cs typeface="+mn-cs"/>
              </a:rPr>
              <a:t>Hive</a:t>
            </a:r>
            <a:r>
              <a:rPr lang="zh-CN" altLang="en-US" sz="1200" b="0" i="0" kern="1200" dirty="0">
                <a:solidFill>
                  <a:schemeClr val="tx1"/>
                </a:solidFill>
                <a:effectLst/>
                <a:latin typeface="+mn-lt"/>
                <a:ea typeface="+mn-ea"/>
                <a:cs typeface="+mn-cs"/>
              </a:rPr>
              <a:t>结合使用。</a:t>
            </a:r>
            <a:r>
              <a:rPr lang="en"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Hive</a:t>
            </a:r>
            <a:r>
              <a:rPr lang="zh-CN" altLang="en-US" sz="1200" b="0" i="0" kern="1200" dirty="0">
                <a:solidFill>
                  <a:schemeClr val="tx1"/>
                </a:solidFill>
                <a:effectLst/>
                <a:latin typeface="+mn-lt"/>
                <a:ea typeface="+mn-ea"/>
                <a:cs typeface="+mn-cs"/>
              </a:rPr>
              <a:t>都是开源的（</a:t>
            </a:r>
            <a:r>
              <a:rPr lang="en" altLang="zh-CN" sz="1200" b="0" i="0" kern="1200" dirty="0">
                <a:solidFill>
                  <a:schemeClr val="tx1"/>
                </a:solidFill>
                <a:effectLst/>
                <a:latin typeface="+mn-lt"/>
                <a:ea typeface="+mn-ea"/>
                <a:cs typeface="+mn-cs"/>
              </a:rPr>
              <a:t>Apache</a:t>
            </a:r>
            <a:r>
              <a:rPr lang="zh-CN" altLang="en-US" sz="1200" b="0" i="0" kern="1200" dirty="0">
                <a:solidFill>
                  <a:schemeClr val="tx1"/>
                </a:solidFill>
                <a:effectLst/>
                <a:latin typeface="+mn-lt"/>
                <a:ea typeface="+mn-ea"/>
                <a:cs typeface="+mn-cs"/>
              </a:rPr>
              <a:t>项目），并被许多大型服务（例如</a:t>
            </a:r>
            <a:r>
              <a:rPr lang="en" altLang="zh-CN" sz="1200" b="0" i="0" kern="1200" dirty="0">
                <a:solidFill>
                  <a:schemeClr val="tx1"/>
                </a:solidFill>
                <a:effectLst/>
                <a:latin typeface="+mn-lt"/>
                <a:ea typeface="+mn-ea"/>
                <a:cs typeface="+mn-cs"/>
              </a:rPr>
              <a:t>Yahoo</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Twitter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a:t>
            </a:r>
          </a:p>
          <a:p>
            <a:pPr rtl="0"/>
            <a:r>
              <a:rPr lang="zh-CN" altLang="en-US" sz="1200" b="0" i="0" kern="1200" dirty="0">
                <a:solidFill>
                  <a:schemeClr val="tx1"/>
                </a:solidFill>
                <a:effectLst/>
                <a:latin typeface="+mn-lt"/>
                <a:ea typeface="+mn-ea"/>
                <a:cs typeface="+mn-cs"/>
              </a:rPr>
              <a:t>他们使用开放源代码的</a:t>
            </a:r>
            <a:r>
              <a:rPr lang="en"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加速器</a:t>
            </a:r>
            <a:r>
              <a:rPr lang="en" altLang="zh-CN" sz="1200" b="0" i="0" u="none" strike="noStrike" kern="1200" dirty="0">
                <a:solidFill>
                  <a:schemeClr val="tx1"/>
                </a:solidFill>
                <a:effectLst/>
                <a:latin typeface="+mn-lt"/>
                <a:ea typeface="+mn-ea"/>
                <a:cs typeface="+mn-cs"/>
                <a:hlinkClick r:id="rId4"/>
              </a:rPr>
              <a:t>Varnish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该加速器既可以充当负载平衡器，又可以快速缓存内容。（以提供数十亿张照片）作为</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库进行</a:t>
            </a:r>
            <a:r>
              <a:rPr lang="zh-CN" altLang="en-US" sz="1200" b="0" i="0" u="none" strike="noStrike" kern="1200" dirty="0">
                <a:solidFill>
                  <a:schemeClr val="tx1"/>
                </a:solidFill>
                <a:effectLst/>
                <a:latin typeface="+mn-lt"/>
                <a:ea typeface="+mn-ea"/>
                <a:cs typeface="+mn-cs"/>
                <a:hlinkClick r:id="rId5"/>
              </a:rPr>
              <a:t>反应</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用于渲染图形的算法集合。对于所有人，他们都使用</a:t>
            </a:r>
            <a:r>
              <a:rPr lang="en" altLang="zh-CN" sz="1200" b="0" i="0" u="none" strike="noStrike" kern="1200" dirty="0">
                <a:solidFill>
                  <a:schemeClr val="tx1"/>
                </a:solidFill>
                <a:effectLst/>
                <a:latin typeface="+mn-lt"/>
                <a:ea typeface="+mn-ea"/>
                <a:cs typeface="+mn-cs"/>
                <a:hlinkClick r:id="rId6"/>
              </a:rPr>
              <a:t>Thrift</a:t>
            </a:r>
            <a:r>
              <a:rPr lang="zh-CN" altLang="en-US" sz="1200" b="0" i="0" kern="1200" dirty="0">
                <a:solidFill>
                  <a:schemeClr val="tx1"/>
                </a:solidFill>
                <a:effectLst/>
                <a:latin typeface="+mn-lt"/>
                <a:ea typeface="+mn-ea"/>
                <a:cs typeface="+mn-cs"/>
              </a:rPr>
              <a:t>内部开发的跨语言框架，该框架将所有这些不同的语言联系在一起，从而使彼此之间可以进行交谈。</a:t>
            </a:r>
          </a:p>
          <a:p>
            <a:pPr rtl="0"/>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有一个名为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的系统，该系统使他们可以为不同的用户组运行不同的代码。这使他们可以逐步发布新功能，</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测试和新功能。他们还可以执行称为“黑暗发射”的操作，即在场景启用之前激活幕后某个功能的元素。</a:t>
            </a:r>
          </a:p>
          <a:p>
            <a:pPr rtl="0"/>
            <a:r>
              <a:rPr lang="zh-CN" altLang="en-US" sz="1200" b="0" i="0" kern="1200" dirty="0">
                <a:solidFill>
                  <a:schemeClr val="tx1"/>
                </a:solidFill>
                <a:effectLst/>
                <a:latin typeface="+mn-lt"/>
                <a:ea typeface="+mn-ea"/>
                <a:cs typeface="+mn-cs"/>
              </a:rPr>
              <a:t>他们使用</a:t>
            </a:r>
            <a:r>
              <a:rPr lang="en" altLang="zh-CN" sz="1200" b="0" i="0" u="none" strike="noStrike" kern="1200" dirty="0">
                <a:solidFill>
                  <a:schemeClr val="tx1"/>
                </a:solidFill>
                <a:effectLst/>
                <a:latin typeface="+mn-lt"/>
                <a:ea typeface="+mn-ea"/>
                <a:cs typeface="+mn-cs"/>
                <a:hlinkClick r:id="rId7"/>
              </a:rPr>
              <a:t>XHProf</a:t>
            </a:r>
            <a:r>
              <a:rPr lang="zh-CN" altLang="en-US" sz="1200" b="0" i="0" kern="1200" dirty="0">
                <a:solidFill>
                  <a:schemeClr val="tx1"/>
                </a:solidFill>
                <a:effectLst/>
                <a:latin typeface="+mn-lt"/>
                <a:ea typeface="+mn-ea"/>
                <a:cs typeface="+mn-cs"/>
              </a:rPr>
              <a:t>监视每个</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功能（实时生产环境）。</a:t>
            </a:r>
          </a:p>
          <a:p>
            <a:pPr rtl="0"/>
            <a:r>
              <a:rPr lang="zh-CN" altLang="en-US" sz="1200" b="1" i="0" kern="1200" dirty="0">
                <a:solidFill>
                  <a:schemeClr val="tx1"/>
                </a:solidFill>
                <a:effectLst/>
                <a:latin typeface="+mn-lt"/>
                <a:ea typeface="+mn-ea"/>
                <a:cs typeface="+mn-cs"/>
              </a:rPr>
              <a:t>他们喜欢的开源：</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a:t>
            </a:r>
            <a:r>
              <a:rPr lang="en"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来说，它们有</a:t>
            </a:r>
            <a:r>
              <a:rPr lang="en" altLang="zh-CN" sz="1200" b="0" i="0" u="none" strike="noStrike" kern="1200" dirty="0">
                <a:solidFill>
                  <a:schemeClr val="tx1"/>
                </a:solidFill>
                <a:effectLst/>
                <a:latin typeface="+mn-lt"/>
                <a:ea typeface="+mn-ea"/>
                <a:cs typeface="+mn-cs"/>
                <a:hlinkClick r:id="rId8"/>
              </a:rPr>
              <a:t>fastText</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9"/>
              </a:rPr>
              <a:t>PyTorch</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0"/>
              </a:rPr>
              <a:t>PHYRE</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1"/>
              </a:rPr>
              <a:t>Prophet</a:t>
            </a:r>
            <a:r>
              <a:rPr lang="zh-CN" altLang="en" sz="1200" b="0" i="0"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hlinkClick r:id="rId12"/>
              </a:rPr>
              <a:t>Tensor</a:t>
            </a:r>
            <a:r>
              <a:rPr lang="zh-CN" altLang="en-US" sz="1200" b="0" i="0" kern="1200" dirty="0">
                <a:solidFill>
                  <a:schemeClr val="tx1"/>
                </a:solidFill>
                <a:effectLst/>
                <a:latin typeface="+mn-lt"/>
                <a:ea typeface="+mn-ea"/>
                <a:cs typeface="+mn-cs"/>
              </a:rPr>
              <a:t>和</a:t>
            </a:r>
            <a:r>
              <a:rPr lang="en" altLang="zh-CN" sz="1200" b="0" i="0" u="none" strike="noStrike" kern="1200" dirty="0">
                <a:solidFill>
                  <a:schemeClr val="tx1"/>
                </a:solidFill>
                <a:effectLst/>
                <a:latin typeface="+mn-lt"/>
                <a:ea typeface="+mn-ea"/>
                <a:cs typeface="+mn-cs"/>
                <a:hlinkClick r:id="rId13"/>
              </a:rPr>
              <a:t>Detectron</a:t>
            </a:r>
            <a:r>
              <a:rPr lang="zh-CN" altLang="e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对于开发人员操作，他们具有</a:t>
            </a:r>
            <a:r>
              <a:rPr lang="en" altLang="zh-CN" sz="1200" b="0" i="0" u="none" strike="noStrike" kern="1200" dirty="0">
                <a:solidFill>
                  <a:schemeClr val="tx1"/>
                </a:solidFill>
                <a:effectLst/>
                <a:latin typeface="+mn-lt"/>
                <a:ea typeface="+mn-ea"/>
                <a:cs typeface="+mn-cs"/>
                <a:hlinkClick r:id="rId14"/>
              </a:rPr>
              <a:t>Katran-</a:t>
            </a:r>
            <a:r>
              <a:rPr lang="zh-CN" altLang="en-US" sz="1200" b="0" i="0" kern="1200" dirty="0">
                <a:solidFill>
                  <a:schemeClr val="tx1"/>
                </a:solidFill>
                <a:effectLst/>
                <a:latin typeface="+mn-lt"/>
                <a:ea typeface="+mn-ea"/>
                <a:cs typeface="+mn-cs"/>
              </a:rPr>
              <a:t>高性能第</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层负载均衡器。</a:t>
            </a:r>
          </a:p>
          <a:p>
            <a:r>
              <a:rPr lang="zh-CN" altLang="en-US" sz="1200" b="0" i="0" kern="1200" dirty="0">
                <a:solidFill>
                  <a:schemeClr val="tx1"/>
                </a:solidFill>
                <a:effectLst/>
                <a:latin typeface="+mn-lt"/>
                <a:ea typeface="+mn-ea"/>
                <a:cs typeface="+mn-cs"/>
              </a:rPr>
              <a:t>为了安全起见，他们使用：</a:t>
            </a:r>
            <a:r>
              <a:rPr lang="en" altLang="zh-CN" sz="1200" b="0" i="0" u="none" strike="noStrike" kern="1200" dirty="0">
                <a:solidFill>
                  <a:schemeClr val="tx1"/>
                </a:solidFill>
                <a:effectLst/>
                <a:latin typeface="+mn-lt"/>
                <a:ea typeface="+mn-ea"/>
                <a:cs typeface="+mn-cs"/>
                <a:hlinkClick r:id="rId15"/>
              </a:rPr>
              <a:t>Osquery-</a:t>
            </a:r>
            <a:r>
              <a:rPr lang="zh-CN" altLang="en-US" sz="1200" b="0" i="0" u="none" strike="noStrike" kern="1200" dirty="0">
                <a:solidFill>
                  <a:schemeClr val="tx1"/>
                </a:solidFill>
                <a:effectLst/>
                <a:latin typeface="+mn-lt"/>
                <a:ea typeface="+mn-ea"/>
                <a:cs typeface="+mn-cs"/>
                <a:hlinkClick r:id="rId15"/>
              </a:rPr>
              <a:t>基于</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的操作系统检测，监视和分析，以及一个承载</a:t>
            </a:r>
            <a:r>
              <a:rPr lang="en" altLang="zh-CN" sz="1200" b="0" i="0" kern="1200" dirty="0">
                <a:solidFill>
                  <a:schemeClr val="tx1"/>
                </a:solidFill>
                <a:effectLst/>
                <a:latin typeface="+mn-lt"/>
                <a:ea typeface="+mn-ea"/>
                <a:cs typeface="+mn-cs"/>
              </a:rPr>
              <a:t>Capture Flag</a:t>
            </a:r>
            <a:r>
              <a:rPr lang="zh-CN" altLang="en-US" sz="1200" b="0" i="0" kern="1200" dirty="0">
                <a:solidFill>
                  <a:schemeClr val="tx1"/>
                </a:solidFill>
                <a:effectLst/>
                <a:latin typeface="+mn-lt"/>
                <a:ea typeface="+mn-ea"/>
                <a:cs typeface="+mn-cs"/>
              </a:rPr>
              <a:t>竞赛的平台，称为</a:t>
            </a:r>
            <a:r>
              <a:rPr lang="en" altLang="zh-CN" sz="1200" b="0" i="0" u="none" strike="noStrike" kern="1200" dirty="0">
                <a:solidFill>
                  <a:schemeClr val="tx1"/>
                </a:solidFill>
                <a:effectLst/>
                <a:latin typeface="+mn-lt"/>
                <a:ea typeface="+mn-ea"/>
                <a:cs typeface="+mn-cs"/>
                <a:hlinkClick r:id="rId16"/>
              </a:rPr>
              <a:t>FBCTF</a:t>
            </a:r>
            <a:r>
              <a:rPr lang="zh-CN" altLang="e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对于数据基础架构，他们使用：</a:t>
            </a:r>
            <a:r>
              <a:rPr lang="en" altLang="zh-CN" sz="1200" b="0" i="0" u="none" strike="noStrike" kern="1200" dirty="0">
                <a:solidFill>
                  <a:schemeClr val="tx1"/>
                </a:solidFill>
                <a:effectLst/>
                <a:latin typeface="+mn-lt"/>
                <a:ea typeface="+mn-ea"/>
                <a:cs typeface="+mn-cs"/>
                <a:hlinkClick r:id="rId17"/>
              </a:rPr>
              <a:t>GraphQL</a:t>
            </a:r>
            <a:r>
              <a:rPr lang="zh-CN" altLang="en-US" sz="1200" b="0" i="0" kern="1200" dirty="0">
                <a:solidFill>
                  <a:schemeClr val="tx1"/>
                </a:solidFill>
                <a:effectLst/>
                <a:latin typeface="+mn-lt"/>
                <a:ea typeface="+mn-ea"/>
                <a:cs typeface="+mn-cs"/>
              </a:rPr>
              <a:t>是与任何后端服务绑定的查询语言和执行引擎。</a:t>
            </a:r>
            <a:r>
              <a:rPr lang="zh-CN" altLang="en-US" sz="1200" b="0" i="0" u="none" strike="noStrike" kern="1200" dirty="0">
                <a:solidFill>
                  <a:schemeClr val="tx1"/>
                </a:solidFill>
                <a:effectLst/>
                <a:latin typeface="+mn-lt"/>
                <a:ea typeface="+mn-ea"/>
                <a:cs typeface="+mn-cs"/>
                <a:hlinkClick r:id="rId18"/>
              </a:rPr>
              <a:t>预先</a:t>
            </a:r>
            <a:r>
              <a:rPr lang="zh-CN" altLang="en-US" sz="1200" b="0" i="0" kern="1200" dirty="0">
                <a:solidFill>
                  <a:schemeClr val="tx1"/>
                </a:solidFill>
                <a:effectLst/>
                <a:latin typeface="+mn-lt"/>
                <a:ea typeface="+mn-ea"/>
                <a:cs typeface="+mn-cs"/>
              </a:rPr>
              <a:t>为大数据提供分布式</a:t>
            </a:r>
            <a:r>
              <a:rPr lang="en"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查询引擎；使用</a:t>
            </a:r>
            <a:r>
              <a:rPr lang="en"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的存储引擎</a:t>
            </a:r>
            <a:r>
              <a:rPr lang="en" altLang="zh-CN" sz="1200" b="0" i="0" u="none" strike="noStrike" kern="1200" dirty="0">
                <a:solidFill>
                  <a:schemeClr val="tx1"/>
                </a:solidFill>
                <a:effectLst/>
                <a:latin typeface="+mn-lt"/>
                <a:ea typeface="+mn-ea"/>
                <a:cs typeface="+mn-cs"/>
                <a:hlinkClick r:id="rId19"/>
              </a:rPr>
              <a:t>MyRocks</a:t>
            </a:r>
            <a:r>
              <a:rPr lang="en" altLang="zh-CN" sz="1200" b="0" i="0" kern="1200" dirty="0">
                <a:solidFill>
                  <a:schemeClr val="tx1"/>
                </a:solidFill>
                <a:effectLst/>
                <a:latin typeface="+mn-lt"/>
                <a:ea typeface="+mn-ea"/>
                <a:cs typeface="+mn-cs"/>
              </a:rPr>
              <a:t> ; </a:t>
            </a:r>
            <a:r>
              <a:rPr lang="en" altLang="zh-CN" sz="1200" b="0" i="0" u="none" strike="noStrike" kern="1200" dirty="0">
                <a:solidFill>
                  <a:schemeClr val="tx1"/>
                </a:solidFill>
                <a:effectLst/>
                <a:latin typeface="+mn-lt"/>
                <a:ea typeface="+mn-ea"/>
                <a:cs typeface="+mn-cs"/>
                <a:hlinkClick r:id="rId20"/>
              </a:rPr>
              <a:t>Haskell</a:t>
            </a:r>
            <a:r>
              <a:rPr lang="zh-CN" altLang="en-US" sz="1200" b="0" i="0" kern="1200" dirty="0">
                <a:solidFill>
                  <a:schemeClr val="tx1"/>
                </a:solidFill>
                <a:effectLst/>
                <a:latin typeface="+mn-lt"/>
                <a:ea typeface="+mn-ea"/>
                <a:cs typeface="+mn-cs"/>
              </a:rPr>
              <a:t>库简化了对远程数据的访问，例如数据库或基于</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的服务；还有一个库，提供了可嵌入的持久键值存储以进行快速存储，称为</a:t>
            </a:r>
            <a:r>
              <a:rPr lang="en" altLang="zh-CN" sz="1200" b="0" i="0" u="none" strike="noStrike" kern="1200" dirty="0">
                <a:solidFill>
                  <a:schemeClr val="tx1"/>
                </a:solidFill>
                <a:effectLst/>
                <a:latin typeface="+mn-lt"/>
                <a:ea typeface="+mn-ea"/>
                <a:cs typeface="+mn-cs"/>
                <a:hlinkClick r:id="rId21"/>
              </a:rPr>
              <a:t>RocksDB</a:t>
            </a:r>
            <a:r>
              <a:rPr lang="zh-CN" altLang="en" sz="1200" b="0" i="0" kern="1200" dirty="0">
                <a:solidFill>
                  <a:schemeClr val="tx1"/>
                </a:solidFill>
                <a:effectLst/>
                <a:latin typeface="+mn-lt"/>
                <a:ea typeface="+mn-ea"/>
                <a:cs typeface="+mn-cs"/>
              </a:rPr>
              <a:t>。</a:t>
            </a:r>
          </a:p>
          <a:p>
            <a:pPr rtl="0"/>
            <a:r>
              <a:rPr lang="zh-CN" altLang="en-US" sz="1200" b="0" i="0" kern="1200" dirty="0">
                <a:solidFill>
                  <a:schemeClr val="tx1"/>
                </a:solidFill>
                <a:effectLst/>
                <a:latin typeface="+mn-lt"/>
                <a:ea typeface="+mn-ea"/>
                <a:cs typeface="+mn-cs"/>
              </a:rPr>
              <a:t>在硬件方面，他们使用</a:t>
            </a:r>
            <a:r>
              <a:rPr lang="en" altLang="zh-CN" sz="1200" b="0" i="0" kern="1200" dirty="0">
                <a:solidFill>
                  <a:schemeClr val="tx1"/>
                </a:solidFill>
                <a:effectLst/>
                <a:latin typeface="+mn-lt"/>
                <a:ea typeface="+mn-ea"/>
                <a:cs typeface="+mn-cs"/>
              </a:rPr>
              <a:t>CDN</a:t>
            </a:r>
            <a:r>
              <a:rPr lang="zh-CN" altLang="en-US" sz="1200" b="0" i="0" kern="1200" dirty="0">
                <a:solidFill>
                  <a:schemeClr val="tx1"/>
                </a:solidFill>
                <a:effectLst/>
                <a:latin typeface="+mn-lt"/>
                <a:ea typeface="+mn-ea"/>
                <a:cs typeface="+mn-cs"/>
              </a:rPr>
              <a:t>来帮助提供静态内容。他们在瑞典拥有一个名为</a:t>
            </a:r>
            <a:r>
              <a:rPr lang="en" altLang="zh-CN" sz="1200" b="0" i="0" kern="1200" dirty="0">
                <a:solidFill>
                  <a:schemeClr val="tx1"/>
                </a:solidFill>
                <a:effectLst/>
                <a:latin typeface="+mn-lt"/>
                <a:ea typeface="+mn-ea"/>
                <a:cs typeface="+mn-cs"/>
              </a:rPr>
              <a:t>Lulea</a:t>
            </a:r>
            <a:r>
              <a:rPr lang="zh-CN" altLang="en-US" sz="1200" b="0" i="0" kern="1200" dirty="0">
                <a:solidFill>
                  <a:schemeClr val="tx1"/>
                </a:solidFill>
                <a:effectLst/>
                <a:latin typeface="+mn-lt"/>
                <a:ea typeface="+mn-ea"/>
                <a:cs typeface="+mn-cs"/>
              </a:rPr>
              <a:t>的大数据中心，该中心于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年启动。（占地</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平方米），并将于</a:t>
            </a:r>
            <a:r>
              <a:rPr lang="en-US" altLang="zh-CN" sz="1200" b="0" i="0" kern="1200" dirty="0">
                <a:solidFill>
                  <a:schemeClr val="tx1"/>
                </a:solidFill>
                <a:effectLst/>
                <a:latin typeface="+mn-lt"/>
                <a:ea typeface="+mn-ea"/>
                <a:cs typeface="+mn-cs"/>
              </a:rPr>
              <a:t>2022</a:t>
            </a:r>
            <a:r>
              <a:rPr lang="zh-CN" altLang="en-US" sz="1200" b="0" i="0" kern="1200" dirty="0">
                <a:solidFill>
                  <a:schemeClr val="tx1"/>
                </a:solidFill>
                <a:effectLst/>
                <a:latin typeface="+mn-lt"/>
                <a:ea typeface="+mn-ea"/>
                <a:cs typeface="+mn-cs"/>
              </a:rPr>
              <a:t>年在新加坡建成另一个大数据中心。（</a:t>
            </a:r>
            <a:r>
              <a:rPr lang="en-US" altLang="zh-CN" sz="1200" b="0" i="0" kern="1200" dirty="0">
                <a:solidFill>
                  <a:schemeClr val="tx1"/>
                </a:solidFill>
                <a:effectLst/>
                <a:latin typeface="+mn-lt"/>
                <a:ea typeface="+mn-ea"/>
                <a:cs typeface="+mn-cs"/>
              </a:rPr>
              <a:t>170,000</a:t>
            </a:r>
            <a:r>
              <a:rPr lang="zh-CN" altLang="en-US" sz="1200" b="0" i="0" kern="1200" dirty="0">
                <a:solidFill>
                  <a:schemeClr val="tx1"/>
                </a:solidFill>
                <a:effectLst/>
                <a:latin typeface="+mn-lt"/>
                <a:ea typeface="+mn-ea"/>
                <a:cs typeface="+mn-cs"/>
              </a:rPr>
              <a:t>平方米）。</a:t>
            </a:r>
          </a:p>
          <a:p>
            <a:pPr rtl="0"/>
            <a:r>
              <a:rPr lang="zh-CN" altLang="en-US" sz="1200" b="0" i="0" kern="1200" dirty="0">
                <a:solidFill>
                  <a:schemeClr val="tx1"/>
                </a:solidFill>
                <a:effectLst/>
                <a:latin typeface="+mn-lt"/>
                <a:ea typeface="+mn-ea"/>
                <a:cs typeface="+mn-cs"/>
              </a:rPr>
              <a:t>工程师将不断迭代，并提出新的扩展方式。即使是现在，也正在改变所有新闻提要，并正在努力引入天秤座加密货币。而且，这不仅仅是增加服务器，还借助开源软件来提高性能并能够保留在游戏中。</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01927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 dirty="0">
                <a:hlinkClick r:id="rId3"/>
              </a:rPr>
              <a:t>各个</a:t>
            </a:r>
            <a:r>
              <a:rPr lang="zh-CN" altLang="en-US" dirty="0">
                <a:hlinkClick r:id="rId3"/>
              </a:rPr>
              <a:t>工具汇总可以按照这个图来介绍</a:t>
            </a:r>
            <a:endParaRPr lang="en-US" altLang="zh-CN" dirty="0">
              <a:hlinkClick r:id="rId3"/>
            </a:endParaRPr>
          </a:p>
          <a:p>
            <a:endParaRPr lang="en" altLang="zh-CN" dirty="0">
              <a:hlinkClick r:id="rId3"/>
            </a:endParaRPr>
          </a:p>
          <a:p>
            <a:r>
              <a:rPr lang="en" altLang="zh-CN" dirty="0">
                <a:hlinkClick r:id="rId3"/>
              </a:rPr>
              <a:t>https://assessment-tools.ca.com/tools/continuous-delivery-tools/</a:t>
            </a:r>
            <a:endParaRPr lang="en" altLang="zh-CN" dirty="0"/>
          </a:p>
          <a:p>
            <a:r>
              <a:rPr lang="en" altLang="zh-CN" sz="1200" kern="1200" dirty="0">
                <a:solidFill>
                  <a:schemeClr val="tx1"/>
                </a:solidFill>
                <a:effectLst/>
                <a:latin typeface="+mn-lt"/>
                <a:ea typeface="+mn-ea"/>
                <a:cs typeface="+mn-cs"/>
              </a:rPr>
              <a:t>The ever-evolving DevOps landscape has created a disordered sprawl. So how do you construct a coherent continuous delivery toolchain in such a complex and diverse arena? Our interactive map allows you to explore the most prominent continuous delivery tools and understand how CA Continuous Delivery Automation can bridge the gap between your different tools, ensuring the different stages of your releases are just stops on a smoothly orchestrated journey.</a:t>
            </a:r>
          </a:p>
          <a:p>
            <a:endParaRPr lang="zh-CN" altLang="en-US" dirty="0"/>
          </a:p>
        </p:txBody>
      </p:sp>
    </p:spTree>
    <p:extLst>
      <p:ext uri="{BB962C8B-B14F-4D97-AF65-F5344CB8AC3E}">
        <p14:creationId xmlns:p14="http://schemas.microsoft.com/office/powerpoint/2010/main" val="1631516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endParaRPr lang="en" altLang="zh-CN" dirty="0"/>
          </a:p>
          <a:p>
            <a:br>
              <a:rPr lang="en" altLang="zh-CN" dirty="0"/>
            </a:br>
            <a:endParaRPr lang="zh-CN" altLang="en-US" dirty="0"/>
          </a:p>
        </p:txBody>
      </p:sp>
    </p:spTree>
    <p:extLst>
      <p:ext uri="{BB962C8B-B14F-4D97-AF65-F5344CB8AC3E}">
        <p14:creationId xmlns:p14="http://schemas.microsoft.com/office/powerpoint/2010/main" val="400122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发布了</a:t>
            </a:r>
            <a:r>
              <a:rPr lang="en" altLang="zh-CN" sz="1200" b="0" i="0" u="sng" kern="1200" dirty="0">
                <a:solidFill>
                  <a:schemeClr val="tx1"/>
                </a:solidFill>
                <a:effectLst/>
                <a:latin typeface="+mn-lt"/>
                <a:ea typeface="+mn-ea"/>
                <a:cs typeface="+mn-cs"/>
                <a:hlinkClick r:id="rId3"/>
              </a:rPr>
              <a:t>Jest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这是一个基于</a:t>
            </a:r>
            <a:r>
              <a:rPr lang="en" altLang="zh-CN" sz="1200" b="0" i="0" u="sng" kern="1200" dirty="0">
                <a:solidFill>
                  <a:schemeClr val="tx1"/>
                </a:solidFill>
                <a:effectLst/>
                <a:latin typeface="+mn-lt"/>
                <a:ea typeface="+mn-ea"/>
                <a:cs typeface="+mn-cs"/>
                <a:hlinkClick r:id="rId4"/>
              </a:rPr>
              <a:t>Jasmine</a:t>
            </a:r>
            <a:r>
              <a:rPr lang="zh-CN" altLang="en-US" sz="1200" b="0" i="0" u="sng" kern="1200" dirty="0">
                <a:solidFill>
                  <a:schemeClr val="tx1"/>
                </a:solidFill>
                <a:effectLst/>
                <a:latin typeface="+mn-lt"/>
                <a:ea typeface="+mn-ea"/>
                <a:cs typeface="+mn-cs"/>
                <a:hlinkClick r:id="rId4"/>
              </a:rPr>
              <a:t>的</a:t>
            </a:r>
            <a:r>
              <a:rPr lang="zh-CN" altLang="en-US" sz="1200" b="0" i="0" kern="1200" dirty="0">
                <a:solidFill>
                  <a:schemeClr val="tx1"/>
                </a:solidFill>
                <a:effectLst/>
                <a:latin typeface="+mn-lt"/>
                <a:ea typeface="+mn-ea"/>
                <a:cs typeface="+mn-cs"/>
              </a:rPr>
              <a:t>开源</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单元测试工具。</a:t>
            </a:r>
            <a:r>
              <a:rPr lang="en" altLang="zh-CN" sz="1200" b="0" i="0" kern="1200" dirty="0">
                <a:solidFill>
                  <a:schemeClr val="tx1"/>
                </a:solidFill>
                <a:effectLst/>
                <a:latin typeface="+mn-lt"/>
                <a:ea typeface="+mn-ea"/>
                <a:cs typeface="+mn-cs"/>
              </a:rPr>
              <a:t>Jest</a:t>
            </a:r>
            <a:r>
              <a:rPr lang="zh-CN" altLang="en-US" sz="1200" b="0" i="0" kern="1200" dirty="0">
                <a:solidFill>
                  <a:schemeClr val="tx1"/>
                </a:solidFill>
                <a:effectLst/>
                <a:latin typeface="+mn-lt"/>
                <a:ea typeface="+mn-ea"/>
                <a:cs typeface="+mn-cs"/>
              </a:rPr>
              <a:t>旨在使编写惯用的</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测试变得更快，更容易</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Gatekeeper </a:t>
            </a:r>
            <a:r>
              <a:rPr lang="zh-CN" altLang="en-US" sz="1200" kern="1200" dirty="0">
                <a:solidFill>
                  <a:schemeClr val="tx1"/>
                </a:solidFill>
                <a:effectLst/>
                <a:latin typeface="+mn-lt"/>
                <a:ea typeface="+mn-ea"/>
                <a:cs typeface="+mn-cs"/>
              </a:rPr>
              <a:t>、</a:t>
            </a:r>
            <a:r>
              <a:rPr lang="en" altLang="zh-CN" dirty="0"/>
              <a:t>Phabricator</a:t>
            </a:r>
            <a:r>
              <a:rPr lang="zh-CN" altLang="en-US" dirty="0"/>
              <a:t>、</a:t>
            </a:r>
            <a:r>
              <a:rPr lang="en" altLang="zh-CN" dirty="0" err="1"/>
              <a:t>Perflab</a:t>
            </a:r>
            <a:r>
              <a:rPr lang="zh-CN" altLang="en-US" dirty="0"/>
              <a:t>、</a:t>
            </a:r>
            <a:r>
              <a:rPr lang="en" altLang="zh-CN" dirty="0"/>
              <a:t>BitTorrent</a:t>
            </a:r>
            <a:r>
              <a:rPr lang="zh-CN" altLang="en-US" dirty="0"/>
              <a:t>、</a:t>
            </a:r>
            <a:r>
              <a:rPr lang="en" altLang="zh-CN" dirty="0"/>
              <a:t>Claspin</a:t>
            </a:r>
            <a:r>
              <a:rPr lang="zh-CN" altLang="en-US" dirty="0"/>
              <a:t>、</a:t>
            </a:r>
            <a:r>
              <a:rPr lang="en" altLang="zh-CN" sz="1200" b="0" i="0" kern="1200" dirty="0" err="1">
                <a:solidFill>
                  <a:schemeClr val="tx1"/>
                </a:solidFill>
                <a:effectLst/>
                <a:latin typeface="+mn-lt"/>
                <a:ea typeface="+mn-ea"/>
                <a:cs typeface="+mn-cs"/>
              </a:rPr>
              <a:t>fbconfig</a:t>
            </a:r>
            <a:r>
              <a:rPr lang="zh-CN" altLang="en-US"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Zoncolan</a:t>
            </a:r>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a:p>
            <a:r>
              <a:rPr lang="en" altLang="zh-CN" sz="1200" b="0" kern="1200" dirty="0" err="1">
                <a:solidFill>
                  <a:schemeClr val="tx1"/>
                </a:solidFill>
                <a:effectLst/>
                <a:latin typeface="+mn-lt"/>
                <a:ea typeface="+mn-ea"/>
                <a:cs typeface="+mn-cs"/>
              </a:rPr>
              <a:t>Zoncolan</a:t>
            </a:r>
            <a:r>
              <a:rPr lang="en" altLang="zh-CN" sz="1200" b="0" kern="1200" dirty="0">
                <a:solidFill>
                  <a:schemeClr val="tx1"/>
                </a:solidFill>
                <a:effectLst/>
                <a:latin typeface="+mn-lt"/>
                <a:ea typeface="+mn-ea"/>
                <a:cs typeface="+mn-cs"/>
              </a:rPr>
              <a:t>: How Facebook uses static analysis to detect and prevent security issues</a:t>
            </a:r>
          </a:p>
          <a:p>
            <a:r>
              <a:rPr lang="en" altLang="zh-CN" dirty="0">
                <a:hlinkClick r:id="rId5"/>
              </a:rPr>
              <a:t>https://engineering.fb.com/security/zoncolan</a:t>
            </a:r>
            <a:r>
              <a:rPr lang="en" altLang="zh-CN">
                <a:hlinkClick r:id="rId5"/>
              </a:rPr>
              <a:t>/</a:t>
            </a:r>
            <a:br>
              <a:rPr lang="en" altLang="zh-CN"/>
            </a:b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sz="1200" b="1" i="0" kern="1200" dirty="0">
                <a:solidFill>
                  <a:schemeClr val="tx1"/>
                </a:solidFill>
                <a:effectLst/>
                <a:latin typeface="+mn-lt"/>
                <a:ea typeface="+mn-ea"/>
                <a:cs typeface="+mn-cs"/>
              </a:rPr>
              <a:t>后端构建系统和工具链：</a:t>
            </a:r>
            <a:r>
              <a:rPr lang="en" altLang="zh-CN" sz="1200" b="1" i="0" kern="1200" dirty="0">
                <a:solidFill>
                  <a:schemeClr val="tx1"/>
                </a:solidFill>
                <a:effectLst/>
                <a:latin typeface="+mn-lt"/>
                <a:ea typeface="+mn-ea"/>
                <a:cs typeface="+mn-cs"/>
              </a:rPr>
              <a:t>Adam Simpkins</a:t>
            </a:r>
          </a:p>
          <a:p>
            <a:r>
              <a:rPr lang="en" altLang="zh-CN" dirty="0">
                <a:hlinkClick r:id="rId6"/>
              </a:rPr>
              <a:t>https://www.facebook.com/notes/facebook-engineering/back-end-build-systems-and-toolchain-adam-simpkins/10150822571858920/?__tn__=HH-R</a:t>
            </a:r>
            <a:endParaRPr lang="en" altLang="zh-CN" dirty="0"/>
          </a:p>
          <a:p>
            <a:br>
              <a:rPr lang="zh-CN" altLang="en-US" dirty="0"/>
            </a:br>
            <a:endParaRPr lang="en" altLang="zh-CN" dirty="0"/>
          </a:p>
          <a:p>
            <a:r>
              <a:rPr lang="zh-CN" altLang="zh-CN" sz="1200" kern="1200" dirty="0">
                <a:solidFill>
                  <a:schemeClr val="tx1"/>
                </a:solidFill>
                <a:effectLst/>
                <a:latin typeface="+mn-lt"/>
                <a:ea typeface="+mn-ea"/>
                <a:cs typeface="+mn-cs"/>
              </a:rPr>
              <a:t>项目和任务管理工具:Jira</a:t>
            </a:r>
          </a:p>
          <a:p>
            <a:r>
              <a:rPr lang="zh-CN" altLang="zh-CN" sz="1200" kern="1200" dirty="0">
                <a:solidFill>
                  <a:schemeClr val="tx1"/>
                </a:solidFill>
                <a:effectLst/>
                <a:latin typeface="+mn-lt"/>
                <a:ea typeface="+mn-ea"/>
                <a:cs typeface="+mn-cs"/>
              </a:rPr>
              <a:t>• 源代码管理工具:Github,Bitbucket,Gitlab,SVN,Perforce,Clearcase </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 持续集成工具:Jenkins,TeamCity,Bamboo</a:t>
            </a:r>
          </a:p>
          <a:p>
            <a:r>
              <a:rPr lang="zh-CN" altLang="zh-CN" sz="1200" kern="1200" dirty="0">
                <a:solidFill>
                  <a:schemeClr val="tx1"/>
                </a:solidFill>
                <a:effectLst/>
                <a:latin typeface="+mn-lt"/>
                <a:ea typeface="+mn-ea"/>
                <a:cs typeface="+mn-cs"/>
              </a:rPr>
              <a:t>• 编译工具:Maven,Ants,MSBuild,Nants,Gradle</a:t>
            </a:r>
          </a:p>
          <a:p>
            <a:r>
              <a:rPr lang="zh-CN" altLang="zh-CN" sz="1200" kern="1200" dirty="0">
                <a:solidFill>
                  <a:schemeClr val="tx1"/>
                </a:solidFill>
                <a:effectLst/>
                <a:latin typeface="+mn-lt"/>
                <a:ea typeface="+mn-ea"/>
                <a:cs typeface="+mn-cs"/>
              </a:rPr>
              <a:t>• 单元测试工具:Junit,Nunit，Karma</a:t>
            </a:r>
          </a:p>
          <a:p>
            <a:r>
              <a:rPr lang="zh-CN" altLang="zh-CN" sz="1200" kern="1200" dirty="0">
                <a:solidFill>
                  <a:schemeClr val="tx1"/>
                </a:solidFill>
                <a:effectLst/>
                <a:latin typeface="+mn-lt"/>
                <a:ea typeface="+mn-ea"/>
                <a:cs typeface="+mn-cs"/>
              </a:rPr>
              <a:t>• 仓库管理工具:Nexus,Artifactory</a:t>
            </a:r>
          </a:p>
          <a:p>
            <a:r>
              <a:rPr lang="zh-CN" altLang="zh-CN" sz="1200" kern="1200" dirty="0">
                <a:solidFill>
                  <a:schemeClr val="tx1"/>
                </a:solidFill>
                <a:effectLst/>
                <a:latin typeface="+mn-lt"/>
                <a:ea typeface="+mn-ea"/>
                <a:cs typeface="+mn-cs"/>
              </a:rPr>
              <a:t>• 自动测试工具:Selenium,QTP</a:t>
            </a:r>
          </a:p>
          <a:p>
            <a:r>
              <a:rPr lang="zh-CN" altLang="zh-CN" sz="1200" kern="1200" dirty="0">
                <a:solidFill>
                  <a:schemeClr val="tx1"/>
                </a:solidFill>
                <a:effectLst/>
                <a:latin typeface="+mn-lt"/>
                <a:ea typeface="+mn-ea"/>
                <a:cs typeface="+mn-cs"/>
              </a:rPr>
              <a:t>• 自动发布和配置工具:Chef,Puppet,Ansible,Nolio</a:t>
            </a:r>
          </a:p>
          <a:p>
            <a:r>
              <a:rPr lang="zh-CN" altLang="zh-CN" sz="1200" kern="1200" dirty="0">
                <a:solidFill>
                  <a:schemeClr val="tx1"/>
                </a:solidFill>
                <a:effectLst/>
                <a:latin typeface="+mn-lt"/>
                <a:ea typeface="+mn-ea"/>
                <a:cs typeface="+mn-cs"/>
              </a:rPr>
              <a:t>• 产品监控工具:Geneos,Grafana,Sensu </a:t>
            </a:r>
          </a:p>
          <a:p>
            <a:endParaRPr lang="zh-CN" altLang="en-US" dirty="0"/>
          </a:p>
        </p:txBody>
      </p:sp>
    </p:spTree>
    <p:extLst>
      <p:ext uri="{BB962C8B-B14F-4D97-AF65-F5344CB8AC3E}">
        <p14:creationId xmlns:p14="http://schemas.microsoft.com/office/powerpoint/2010/main" val="143876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36328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88100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2827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zh-CN" altLang="en-US" dirty="0"/>
          </a:p>
        </p:txBody>
      </p:sp>
    </p:spTree>
    <p:extLst>
      <p:ext uri="{BB962C8B-B14F-4D97-AF65-F5344CB8AC3E}">
        <p14:creationId xmlns:p14="http://schemas.microsoft.com/office/powerpoint/2010/main" val="166727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en" altLang="zh-CN" dirty="0"/>
          </a:p>
          <a:p>
            <a:endParaRPr lang="en" altLang="zh-CN" dirty="0"/>
          </a:p>
          <a:p>
            <a:endParaRPr lang="en" altLang="zh-CN" dirty="0"/>
          </a:p>
          <a:p>
            <a:endParaRPr lang="en" altLang="zh-CN" dirty="0"/>
          </a:p>
          <a:p>
            <a:r>
              <a:rPr lang="en"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a:p>
            <a:endParaRPr lang="zh-CN" altLang="en-US" dirty="0"/>
          </a:p>
        </p:txBody>
      </p:sp>
    </p:spTree>
    <p:extLst>
      <p:ext uri="{BB962C8B-B14F-4D97-AF65-F5344CB8AC3E}">
        <p14:creationId xmlns:p14="http://schemas.microsoft.com/office/powerpoint/2010/main" val="1827846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r>
              <a:rPr lang="en" altLang="zh-CN" dirty="0">
                <a:hlinkClick r:id="rId4"/>
              </a:rPr>
              <a:t>https://dzone.com/articles/continuous-delivery-its-all-about-the-pipeline-1</a:t>
            </a:r>
            <a:endParaRPr lang="en" altLang="zh-CN" dirty="0"/>
          </a:p>
          <a:p>
            <a:endParaRPr lang="en" altLang="zh-CN" dirty="0"/>
          </a:p>
          <a:p>
            <a:r>
              <a:rPr lang="en" altLang="zh-CN" sz="1200" b="1" i="0" kern="1200" dirty="0">
                <a:solidFill>
                  <a:schemeClr val="tx1"/>
                </a:solidFill>
                <a:effectLst/>
                <a:latin typeface="+mn-lt"/>
                <a:ea typeface="+mn-ea"/>
                <a:cs typeface="+mn-cs"/>
              </a:rPr>
              <a:t>Continuous Integration vs. Delivery vs. Deployment</a:t>
            </a:r>
          </a:p>
          <a:p>
            <a:r>
              <a:rPr lang="en" altLang="zh-CN" sz="1200" b="0" i="0" kern="1200" dirty="0">
                <a:solidFill>
                  <a:schemeClr val="tx1"/>
                </a:solidFill>
                <a:effectLst/>
                <a:latin typeface="+mn-lt"/>
                <a:ea typeface="+mn-ea"/>
                <a:cs typeface="+mn-cs"/>
              </a:rPr>
              <a:t>We kicked off the webinar with some baseline definitions.</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Integration</a:t>
            </a:r>
            <a:r>
              <a:rPr lang="en" altLang="zh-CN" sz="1200" b="0" i="0" kern="1200" dirty="0">
                <a:solidFill>
                  <a:schemeClr val="tx1"/>
                </a:solidFill>
                <a:effectLst/>
                <a:latin typeface="+mn-lt"/>
                <a:ea typeface="+mn-ea"/>
                <a:cs typeface="+mn-cs"/>
              </a:rPr>
              <a:t> is the process of ensuring a build is in a working state, satisfying developers that it's ready for production. From a source code management (SCM) point of view, this generally means that all development work is constantly merged with the master branch, allowing the full unit test suite to be run against the "finished" product at every check-in.</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Delivery</a:t>
            </a:r>
            <a:r>
              <a:rPr lang="en" altLang="zh-CN" sz="1200" b="0" i="0" kern="1200" dirty="0">
                <a:solidFill>
                  <a:schemeClr val="tx1"/>
                </a:solidFill>
                <a:effectLst/>
                <a:latin typeface="+mn-lt"/>
                <a:ea typeface="+mn-ea"/>
                <a:cs typeface="+mn-cs"/>
              </a:rPr>
              <a:t> is the "last mile" in the software lifecycle, and is the child of Continuous Integration, ensuring that a build is always in a releasable state. This is much more than integration with trunk and running of unit tests: the software is actually provisioned to a full, production-like stack, and delivered to some set of end users, whether that be QA, the product team, or a selected group of end-users. Continuous delivery goes hand in hand with a DevOps approach, where the team is responsible for all aspects of software delivery.</a:t>
            </a:r>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Continuous Deployment</a:t>
            </a:r>
            <a:r>
              <a:rPr lang="en" altLang="zh-CN" sz="1200" b="0" i="0" kern="1200" dirty="0">
                <a:solidFill>
                  <a:schemeClr val="tx1"/>
                </a:solidFill>
                <a:effectLst/>
                <a:latin typeface="+mn-lt"/>
                <a:ea typeface="+mn-ea"/>
                <a:cs typeface="+mn-cs"/>
              </a:rPr>
              <a:t> If Continuous Delivery is the last mile, Continuous Deployment is the last inch. The entire process, from check-in to production, is fully automated, with no human intervention.</a:t>
            </a:r>
          </a:p>
          <a:p>
            <a:endParaRPr lang="en" altLang="zh-CN" dirty="0"/>
          </a:p>
          <a:p>
            <a:endParaRPr lang="zh-CN" altLang="en-US" dirty="0"/>
          </a:p>
        </p:txBody>
      </p:sp>
    </p:spTree>
    <p:extLst>
      <p:ext uri="{BB962C8B-B14F-4D97-AF65-F5344CB8AC3E}">
        <p14:creationId xmlns:p14="http://schemas.microsoft.com/office/powerpoint/2010/main" val="4141039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5194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goal here is to increase visibility of changes from check-in to production, while at the same time:</a:t>
            </a:r>
          </a:p>
          <a:p>
            <a:r>
              <a:rPr lang="en" altLang="zh-CN" sz="1200" b="0" i="0" kern="1200" dirty="0">
                <a:solidFill>
                  <a:schemeClr val="tx1"/>
                </a:solidFill>
                <a:effectLst/>
                <a:latin typeface="+mn-lt"/>
                <a:ea typeface="+mn-ea"/>
                <a:cs typeface="+mn-cs"/>
              </a:rPr>
              <a:t>Find and remove bottlenecks</a:t>
            </a:r>
          </a:p>
          <a:p>
            <a:r>
              <a:rPr lang="en" altLang="zh-CN" sz="1200" b="0" i="0" kern="1200" dirty="0">
                <a:solidFill>
                  <a:schemeClr val="tx1"/>
                </a:solidFill>
                <a:effectLst/>
                <a:latin typeface="+mn-lt"/>
                <a:ea typeface="+mn-ea"/>
                <a:cs typeface="+mn-cs"/>
              </a:rPr>
              <a:t>Shorten the feedback loop</a:t>
            </a:r>
          </a:p>
          <a:p>
            <a:r>
              <a:rPr lang="en" altLang="zh-CN" sz="1200" b="0" i="0" kern="1200" dirty="0">
                <a:solidFill>
                  <a:schemeClr val="tx1"/>
                </a:solidFill>
                <a:effectLst/>
                <a:latin typeface="+mn-lt"/>
                <a:ea typeface="+mn-ea"/>
                <a:cs typeface="+mn-cs"/>
              </a:rPr>
              <a:t>Automate as much as possible</a:t>
            </a:r>
          </a:p>
          <a:p>
            <a:r>
              <a:rPr lang="en" altLang="zh-CN" sz="1200" b="0" i="0" kern="1200" dirty="0">
                <a:solidFill>
                  <a:schemeClr val="tx1"/>
                </a:solidFill>
                <a:effectLst/>
                <a:latin typeface="+mn-lt"/>
                <a:ea typeface="+mn-ea"/>
                <a:cs typeface="+mn-cs"/>
              </a:rPr>
              <a:t>Eliminate any error-prone manual processes</a:t>
            </a:r>
          </a:p>
          <a:p>
            <a:r>
              <a:rPr lang="en" altLang="zh-CN" sz="1200" b="0" i="0" kern="1200" dirty="0">
                <a:solidFill>
                  <a:schemeClr val="tx1"/>
                </a:solidFill>
                <a:effectLst/>
                <a:latin typeface="+mn-lt"/>
                <a:ea typeface="+mn-ea"/>
                <a:cs typeface="+mn-cs"/>
              </a:rPr>
              <a:t>Optimize and visualize what's going on to improve the flow</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dirty="0"/>
          </a:p>
          <a:p>
            <a:endParaRPr lang="zh-CN" altLang="en-US" dirty="0"/>
          </a:p>
        </p:txBody>
      </p:sp>
    </p:spTree>
    <p:extLst>
      <p:ext uri="{BB962C8B-B14F-4D97-AF65-F5344CB8AC3E}">
        <p14:creationId xmlns:p14="http://schemas.microsoft.com/office/powerpoint/2010/main" val="374136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goal here is to increase visibility of changes from check-in to production, while at the same time:</a:t>
            </a:r>
          </a:p>
          <a:p>
            <a:r>
              <a:rPr lang="en" altLang="zh-CN" sz="1200" b="0" i="0" kern="1200" dirty="0">
                <a:solidFill>
                  <a:schemeClr val="tx1"/>
                </a:solidFill>
                <a:effectLst/>
                <a:latin typeface="+mn-lt"/>
                <a:ea typeface="+mn-ea"/>
                <a:cs typeface="+mn-cs"/>
              </a:rPr>
              <a:t>Find and remove bottlenecks</a:t>
            </a:r>
          </a:p>
          <a:p>
            <a:r>
              <a:rPr lang="en" altLang="zh-CN" sz="1200" b="0" i="0" kern="1200" dirty="0">
                <a:solidFill>
                  <a:schemeClr val="tx1"/>
                </a:solidFill>
                <a:effectLst/>
                <a:latin typeface="+mn-lt"/>
                <a:ea typeface="+mn-ea"/>
                <a:cs typeface="+mn-cs"/>
              </a:rPr>
              <a:t>Shorten the feedback loop</a:t>
            </a:r>
          </a:p>
          <a:p>
            <a:r>
              <a:rPr lang="en" altLang="zh-CN" sz="1200" b="0" i="0" kern="1200" dirty="0">
                <a:solidFill>
                  <a:schemeClr val="tx1"/>
                </a:solidFill>
                <a:effectLst/>
                <a:latin typeface="+mn-lt"/>
                <a:ea typeface="+mn-ea"/>
                <a:cs typeface="+mn-cs"/>
              </a:rPr>
              <a:t>Automate as much as possible</a:t>
            </a:r>
          </a:p>
          <a:p>
            <a:r>
              <a:rPr lang="en" altLang="zh-CN" sz="1200" b="0" i="0" kern="1200" dirty="0">
                <a:solidFill>
                  <a:schemeClr val="tx1"/>
                </a:solidFill>
                <a:effectLst/>
                <a:latin typeface="+mn-lt"/>
                <a:ea typeface="+mn-ea"/>
                <a:cs typeface="+mn-cs"/>
              </a:rPr>
              <a:t>Eliminate any error-prone manual processes</a:t>
            </a:r>
          </a:p>
          <a:p>
            <a:r>
              <a:rPr lang="en" altLang="zh-CN" sz="1200" b="0" i="0" kern="1200" dirty="0">
                <a:solidFill>
                  <a:schemeClr val="tx1"/>
                </a:solidFill>
                <a:effectLst/>
                <a:latin typeface="+mn-lt"/>
                <a:ea typeface="+mn-ea"/>
                <a:cs typeface="+mn-cs"/>
              </a:rPr>
              <a:t>Optimize and visualize what's going on to improve the flow</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dirty="0"/>
          </a:p>
          <a:p>
            <a:endParaRPr lang="zh-CN" altLang="en-US" dirty="0"/>
          </a:p>
        </p:txBody>
      </p:sp>
    </p:spTree>
    <p:extLst>
      <p:ext uri="{BB962C8B-B14F-4D97-AF65-F5344CB8AC3E}">
        <p14:creationId xmlns:p14="http://schemas.microsoft.com/office/powerpoint/2010/main" val="2617974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fontAlgn="base"/>
            <a:r>
              <a:rPr lang="en" altLang="zh-CN" dirty="0">
                <a:hlinkClick r:id="rId3"/>
              </a:rPr>
              <a:t>https://www.atlassian.com/zh/continuous-delivery/principles/continuous-integration-vs-delivery-vs-deployment</a:t>
            </a:r>
            <a:endParaRPr lang="en"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a:p>
            <a:pPr fontAlgn="base"/>
            <a:r>
              <a:rPr lang="en" altLang="zh-CN" sz="1200" b="0" i="0" kern="1200" dirty="0">
                <a:solidFill>
                  <a:schemeClr val="tx1"/>
                </a:solidFill>
                <a:effectLst/>
                <a:latin typeface="+mn-lt"/>
                <a:ea typeface="+mn-ea"/>
                <a:cs typeface="+mn-cs"/>
              </a:rPr>
              <a:t>To put it simply continuous integration is part of both continuous delivery and continuous deployment. And continuous deployment is like continuous delivery, except that releases happen automatically.</a:t>
            </a:r>
          </a:p>
          <a:p>
            <a:br>
              <a:rPr lang="en" altLang="zh-CN" dirty="0"/>
            </a:b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p>
          <a:p>
            <a:endParaRPr lang="en" altLang="zh-CN" dirty="0">
              <a:hlinkClick r:id="rId3"/>
            </a:endParaRPr>
          </a:p>
          <a:p>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p>
          <a:p>
            <a:r>
              <a:rPr lang="zh-CN" altLang="en-US" sz="1200" b="0" i="0" kern="1200" dirty="0">
                <a:solidFill>
                  <a:schemeClr val="tx1"/>
                </a:solidFill>
                <a:effectLst/>
                <a:latin typeface="+mn-lt"/>
                <a:ea typeface="+mn-ea"/>
                <a:cs typeface="+mn-cs"/>
              </a:rPr>
              <a:t>例如安全漏洞</a:t>
            </a:r>
          </a:p>
          <a:p>
            <a:endParaRPr lang="en" altLang="zh-CN" dirty="0">
              <a:hlinkClick r:id="rId3"/>
            </a:endParaRPr>
          </a:p>
          <a:p>
            <a:endParaRPr lang="en" altLang="zh-CN" dirty="0">
              <a:hlinkClick r:id="rId3"/>
            </a:endParaRPr>
          </a:p>
          <a:p>
            <a:r>
              <a:rPr lang="en"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269410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hlinkClick r:id="rId3"/>
              </a:rPr>
              <a:t>https://www.atlassian.com/zh/continuous-delivery/continuous-deployment</a:t>
            </a:r>
            <a:endParaRPr lang="zh-CN" altLang="en-US" dirty="0"/>
          </a:p>
        </p:txBody>
      </p:sp>
    </p:spTree>
    <p:extLst>
      <p:ext uri="{BB962C8B-B14F-4D97-AF65-F5344CB8AC3E}">
        <p14:creationId xmlns:p14="http://schemas.microsoft.com/office/powerpoint/2010/main" val="392154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5966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47330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hlinkClick r:id="rId3"/>
              </a:rPr>
              <a:t>https://jenkins.io/doc/book/pipeline/</a:t>
            </a:r>
            <a:endParaRPr lang="en" altLang="zh-CN" dirty="0"/>
          </a:p>
          <a:p>
            <a:endParaRPr lang="en" altLang="zh-CN" dirty="0"/>
          </a:p>
          <a:p>
            <a:r>
              <a:rPr lang="en" altLang="zh-CN" sz="1200" b="0" i="0" kern="1200" dirty="0">
                <a:solidFill>
                  <a:schemeClr val="tx1"/>
                </a:solidFill>
                <a:effectLst/>
                <a:latin typeface="+mn-lt"/>
                <a:ea typeface="+mn-ea"/>
                <a:cs typeface="+mn-cs"/>
              </a:rPr>
              <a:t>The flowchart below is an example of one CD scenario easily modeled in Jenkins Pipeline:</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u="none" strike="noStrike" kern="1200" dirty="0">
                <a:solidFill>
                  <a:schemeClr val="tx1"/>
                </a:solidFill>
                <a:effectLst/>
                <a:latin typeface="+mn-lt"/>
                <a:ea typeface="+mn-ea"/>
                <a:cs typeface="+mn-cs"/>
              </a:rPr>
              <a:t>Automated Testing Is Not Continuous Testing</a:t>
            </a:r>
          </a:p>
          <a:p>
            <a:r>
              <a:rPr lang="en" altLang="zh-CN" dirty="0">
                <a:hlinkClick r:id="rId4"/>
              </a:rPr>
              <a:t>https://dzone.com/articles/automated-testing-is-not-continuous-testing-1</a:t>
            </a:r>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331261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effectLst/>
              </a:rPr>
              <a:t>多年来，我们使用简单的主程序发布分支策略每天部署三次代码到 </a:t>
            </a:r>
            <a:r>
              <a:rPr lang="en"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 altLang="zh-CN" dirty="0">
                <a:effectLst/>
              </a:rPr>
              <a:t>cherry-picking”</a:t>
            </a:r>
            <a:r>
              <a:rPr lang="zh-CN" altLang="en" dirty="0">
                <a:effectLst/>
              </a:rPr>
              <a:t>）。</a:t>
            </a:r>
            <a:r>
              <a:rPr lang="zh-CN" altLang="en-US" dirty="0">
                <a:effectLst/>
              </a:rPr>
              <a:t>总的来说，我们每天选择的变更（</a:t>
            </a:r>
            <a:r>
              <a:rPr lang="en" altLang="zh-CN" dirty="0">
                <a:effectLst/>
              </a:rPr>
              <a:t>cherry-picks</a:t>
            </a:r>
            <a:r>
              <a:rPr lang="zh-CN" altLang="en"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 altLang="zh-CN" dirty="0">
                <a:effectLst/>
              </a:rPr>
              <a:t>cherry-picked </a:t>
            </a:r>
            <a:r>
              <a:rPr lang="zh-CN" altLang="en-US" dirty="0">
                <a:effectLst/>
              </a:rPr>
              <a:t>的变更就推入到每周的发布分支中。</a:t>
            </a:r>
          </a:p>
          <a:p>
            <a:br>
              <a:rPr lang="zh-CN" altLang="en-US" dirty="0">
                <a:effectLst/>
              </a:rPr>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在 </a:t>
            </a:r>
            <a:r>
              <a:rPr lang="en" altLang="zh-CN" dirty="0"/>
              <a:t>Facebook</a:t>
            </a:r>
            <a:r>
              <a:rPr lang="zh-CN" altLang="en" dirty="0"/>
              <a:t>，</a:t>
            </a:r>
            <a:r>
              <a:rPr lang="zh-CN" altLang="en-US" dirty="0"/>
              <a:t>所有前端工程师都工作在同一个稳定的分支上，这也能加快开发速度，因为省去了繁琐的分支合并过程。在日常开发中，每个人都用 </a:t>
            </a:r>
            <a:r>
              <a:rPr lang="en" altLang="zh-CN" dirty="0"/>
              <a:t>git </a:t>
            </a:r>
            <a:r>
              <a:rPr lang="zh-CN" altLang="en-US" dirty="0"/>
              <a:t>在本地进行开发，当代码就绪之后，就会将它推送到 </a:t>
            </a:r>
            <a:r>
              <a:rPr lang="en" altLang="zh-CN" dirty="0"/>
              <a:t>SVN </a:t>
            </a:r>
            <a:r>
              <a:rPr lang="zh-CN" altLang="en-US" dirty="0"/>
              <a:t>上（之所以是 </a:t>
            </a:r>
            <a:r>
              <a:rPr lang="en" altLang="zh-CN" dirty="0"/>
              <a:t>SVN</a:t>
            </a:r>
            <a:r>
              <a:rPr lang="zh-CN" altLang="en"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 altLang="zh-CN" dirty="0"/>
              <a:t>Push Karma”</a:t>
            </a:r>
            <a:r>
              <a:rPr lang="zh-CN" altLang="en"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 altLang="zh-CN" dirty="0"/>
              <a:t>Bugfix</a:t>
            </a:r>
            <a:r>
              <a:rPr lang="zh-CN" altLang="en"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effectLst/>
            </a:endParaRPr>
          </a:p>
          <a:p>
            <a:r>
              <a:rPr lang="zh-CN" altLang="en-US" sz="1200" b="0" i="0" kern="1200" dirty="0">
                <a:solidFill>
                  <a:schemeClr val="tx1"/>
                </a:solidFill>
                <a:effectLst/>
                <a:latin typeface="+mn-lt"/>
                <a:ea typeface="+mn-ea"/>
                <a:cs typeface="+mn-cs"/>
              </a:rPr>
              <a:t>首先，代码变更通过一系列自动化的内部测试后才能被提交到主分支，进而被推送给</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的员工。在这一阶段引入的任何回归，都会使我们收到推送阻塞警报，而有个紧急停止按钮也可以使我们阻止代码的进一步发布。如果一切正常，我们会将变更推送到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的生产环境，在那里我们会继续收集信号和监测警报，尤其是对于那些我们的自动测试和员工的内部测试没有发现的边界情况。最后，我们才将这些变更</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部署到生产环境中，由名为</a:t>
            </a:r>
            <a:r>
              <a:rPr lang="en" altLang="zh-CN" sz="1200" b="0" i="0" kern="1200" dirty="0">
                <a:solidFill>
                  <a:schemeClr val="tx1"/>
                </a:solidFill>
                <a:effectLst/>
                <a:latin typeface="+mn-lt"/>
                <a:ea typeface="+mn-ea"/>
                <a:cs typeface="+mn-cs"/>
              </a:rPr>
              <a:t>Flytrap</a:t>
            </a:r>
            <a:r>
              <a:rPr lang="zh-CN" altLang="en-US" sz="1200" b="0" i="0" kern="1200" dirty="0">
                <a:solidFill>
                  <a:schemeClr val="tx1"/>
                </a:solidFill>
                <a:effectLst/>
                <a:latin typeface="+mn-lt"/>
                <a:ea typeface="+mn-ea"/>
                <a:cs typeface="+mn-cs"/>
              </a:rPr>
              <a:t>的工具收集用户报告，并在异常时给我们发送警报。</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许多变更最初都是由 </a:t>
            </a:r>
            <a:r>
              <a:rPr lang="en" altLang="zh-CN" sz="1200" b="0" i="0" kern="1200" dirty="0">
                <a:solidFill>
                  <a:schemeClr val="tx1"/>
                </a:solidFill>
                <a:effectLst/>
                <a:latin typeface="+mn-lt"/>
                <a:ea typeface="+mn-ea"/>
                <a:cs typeface="+mn-cs"/>
              </a:rPr>
              <a:t>Gatekeeper </a:t>
            </a:r>
            <a:r>
              <a:rPr lang="zh-CN" altLang="en-US" sz="1200" b="0" i="0" kern="1200" dirty="0">
                <a:solidFill>
                  <a:schemeClr val="tx1"/>
                </a:solidFill>
                <a:effectLst/>
                <a:latin typeface="+mn-lt"/>
                <a:ea typeface="+mn-ea"/>
                <a:cs typeface="+mn-cs"/>
              </a:rPr>
              <a:t>系统控制的，这使得我们能够独立地发布移动端和 </a:t>
            </a:r>
            <a:r>
              <a:rPr lang="en"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端代码而不依赖于新功能，同时有助于降低由任何特定更新导致问题的风险。如果确实发现了问题，我们只需要关闭 </a:t>
            </a:r>
            <a:r>
              <a:rPr lang="en" altLang="zh-CN" sz="1200" b="0" i="0" kern="1200" dirty="0">
                <a:solidFill>
                  <a:schemeClr val="tx1"/>
                </a:solidFill>
                <a:effectLst/>
                <a:latin typeface="+mn-lt"/>
                <a:ea typeface="+mn-ea"/>
                <a:cs typeface="+mn-cs"/>
              </a:rPr>
              <a:t>gatekeeper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而不是回退到之前的版本或修复当前版本。</a:t>
            </a:r>
          </a:p>
          <a:p>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2900729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是如何做大规模代码部署的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2018-06-25</a:t>
            </a:r>
            <a:endParaRPr lang="en"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hlinkClick r:id="rId3"/>
              </a:rPr>
              <a:t>https://zhuanlan.zhihu.com/p/38475238</a:t>
            </a:r>
            <a:endParaRPr lang="en"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不仅每次提交时会运行构建和测试栈，而且在代码变更的生命周期内也会运行多次。仅在安卓系统上，我们每天就能完成</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万到</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万次构建。</a:t>
            </a:r>
            <a:endParaRPr lang="en-US" altLang="zh-CN" dirty="0"/>
          </a:p>
          <a:p>
            <a:endParaRPr lang="en-US" altLang="zh-CN"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A/B testing is an experimental approach to find-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 altLang="zh-CN" dirty="0"/>
          </a:p>
          <a:p>
            <a:endParaRPr lang="zh-CN" altLang="en-US" dirty="0"/>
          </a:p>
        </p:txBody>
      </p:sp>
    </p:spTree>
    <p:extLst>
      <p:ext uri="{BB962C8B-B14F-4D97-AF65-F5344CB8AC3E}">
        <p14:creationId xmlns:p14="http://schemas.microsoft.com/office/powerpoint/2010/main" val="205802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26295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基于云的服务有很多原因。移动版本只能定期发布。用户可以选择何时以及是否进行升级，这意味着几个不同释放在生产中共存。有数百个</a:t>
            </a:r>
            <a:r>
              <a:rPr lang="en" altLang="zh-CN" sz="1200" b="0" i="0" kern="1200" dirty="0">
                <a:solidFill>
                  <a:schemeClr val="tx1"/>
                </a:solidFill>
                <a:effectLst/>
                <a:latin typeface="+mn-lt"/>
                <a:ea typeface="+mn-ea"/>
                <a:cs typeface="+mn-cs"/>
              </a:rPr>
              <a:t>droid</a:t>
            </a:r>
            <a:r>
              <a:rPr lang="zh-CN" altLang="en-US" sz="1200" b="0" i="0" kern="1200" dirty="0">
                <a:solidFill>
                  <a:schemeClr val="tx1"/>
                </a:solidFill>
                <a:effectLst/>
                <a:latin typeface="+mn-lt"/>
                <a:ea typeface="+mn-ea"/>
                <a:cs typeface="+mn-cs"/>
              </a:rPr>
              <a:t>硬件变体，增加了遭受危险的风险正在部署的软件中的错误</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在增加移动部署的频率。超过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多年以来，</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版本已经脱离了部署每个星期要部署</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个星期。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FB’s mobile software is used by over a billion people each day.</a:t>
            </a:r>
            <a:r>
              <a:rPr lang="zh-CN" altLang="en-US" sz="1200" b="0" i="0" kern="1200" dirty="0">
                <a:solidFill>
                  <a:schemeClr val="tx1"/>
                </a:solidFill>
                <a:effectLst/>
                <a:latin typeface="+mn-lt"/>
                <a:ea typeface="+mn-ea"/>
                <a:cs typeface="+mn-cs"/>
              </a:rPr>
              <a:t>关键挑战部署移动软件是因为无法部署，该软件以与云相同的方式连续不断地运行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软件更新的频率可能受到以下限制：</a:t>
            </a:r>
          </a:p>
          <a:p>
            <a:r>
              <a:rPr lang="zh-CN" altLang="en-US" sz="1200" b="0" i="0" kern="1200" dirty="0">
                <a:solidFill>
                  <a:schemeClr val="tx1"/>
                </a:solidFill>
                <a:effectLst/>
                <a:latin typeface="+mn-lt"/>
                <a:ea typeface="+mn-ea"/>
                <a:cs typeface="+mn-cs"/>
              </a:rPr>
              <a:t>原因（</a:t>
            </a:r>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移动平台上的软件更新不正确</a:t>
            </a:r>
          </a:p>
          <a:p>
            <a:r>
              <a:rPr lang="zh-CN" altLang="en-US" sz="1200" b="0" i="0" kern="1200" dirty="0">
                <a:solidFill>
                  <a:schemeClr val="tx1"/>
                </a:solidFill>
                <a:effectLst/>
                <a:latin typeface="+mn-lt"/>
                <a:ea typeface="+mn-ea"/>
                <a:cs typeface="+mn-cs"/>
              </a:rPr>
              <a:t>对最终用户完全透明，以及（</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时间平台需要进行应用评论</a:t>
            </a:r>
          </a:p>
          <a:p>
            <a:r>
              <a:rPr lang="zh-CN" altLang="en-US" sz="1200" b="0" i="0" kern="1200" dirty="0">
                <a:solidFill>
                  <a:schemeClr val="tx1"/>
                </a:solidFill>
                <a:effectLst/>
                <a:latin typeface="+mn-lt"/>
                <a:ea typeface="+mn-ea"/>
                <a:cs typeface="+mn-cs"/>
              </a:rPr>
              <a:t>所有者</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a:t>
            </a:r>
            <a:r>
              <a:rPr lang="en" altLang="zh-CN" sz="1200" b="0" i="0" kern="1200" dirty="0">
                <a:solidFill>
                  <a:schemeClr val="tx1"/>
                </a:solidFill>
                <a:effectLst/>
                <a:latin typeface="+mn-lt"/>
                <a:ea typeface="+mn-ea"/>
                <a:cs typeface="+mn-cs"/>
              </a:rPr>
              <a:t>Apple</a:t>
            </a:r>
            <a:r>
              <a:rPr lang="zh-CN" altLang="en-US" sz="1200" b="0" i="0" kern="1200" dirty="0">
                <a:solidFill>
                  <a:schemeClr val="tx1"/>
                </a:solidFill>
                <a:effectLst/>
                <a:latin typeface="+mn-lt"/>
                <a:ea typeface="+mn-ea"/>
                <a:cs typeface="+mn-cs"/>
              </a:rPr>
              <a:t>对</a:t>
            </a:r>
            <a:r>
              <a:rPr lang="en"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应用程序的评论。</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软件不能增量部署一个模块一次 而是必须部署所有软件、作为一个大二进制文件；这增加了风险。</a:t>
            </a:r>
          </a:p>
          <a:p>
            <a:br>
              <a:rPr lang="zh-CN" altLang="en-US" dirty="0"/>
            </a:b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345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减轻风险的行动更加有限；例如，修补程序和回滚在很大程度上是不可接受的，并且只能在最罕见的情况下使用，因为</a:t>
            </a:r>
          </a:p>
          <a:p>
            <a:r>
              <a:rPr lang="zh-CN" altLang="en-US" sz="1200" b="0" i="0" kern="1200" dirty="0">
                <a:solidFill>
                  <a:schemeClr val="tx1"/>
                </a:solidFill>
                <a:effectLst/>
                <a:latin typeface="+mn-lt"/>
                <a:ea typeface="+mn-ea"/>
                <a:cs typeface="+mn-cs"/>
              </a:rPr>
              <a:t>他们涉及到经销商的合作软件（例如</a:t>
            </a:r>
            <a:r>
              <a:rPr lang="en" altLang="zh-CN" sz="1200" b="0" i="0" kern="1200" dirty="0">
                <a:solidFill>
                  <a:schemeClr val="tx1"/>
                </a:solidFill>
                <a:effectLst/>
                <a:latin typeface="+mn-lt"/>
                <a:ea typeface="+mn-ea"/>
                <a:cs typeface="+mn-cs"/>
              </a:rPr>
              <a:t>Apple</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最终用户可以选择何时升级手机软件（如果有的话），这意味着不同的版本该软件部分同时运行，并且需要继续正常运行。</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许多硬件变体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特别是对于</a:t>
            </a:r>
            <a:r>
              <a:rPr lang="en"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并且需要同时支持多种操作系统版本自然地。每次部署的风险都会增加明显是因为笛卡尔积的大小</a:t>
            </a:r>
            <a:r>
              <a:rPr lang="en" altLang="zh-CN" sz="1200" b="0" i="0" kern="1200" dirty="0" err="1">
                <a:solidFill>
                  <a:schemeClr val="tx1"/>
                </a:solidFill>
                <a:effectLst/>
                <a:latin typeface="+mn-lt"/>
                <a:ea typeface="+mn-ea"/>
                <a:cs typeface="+mn-cs"/>
              </a:rPr>
              <a:t>uct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应用程序版本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（操作系统类型和版本）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硬件平台。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Given the above constraints, a compelling open question that arises is: How close to “continuous” can one update and deploy mobile software?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133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601555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总体架构如图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所示。该图有两类活动：开发活动和部署活动</a:t>
            </a:r>
          </a:p>
          <a:p>
            <a:endParaRPr lang="en-US" altLang="zh-CN" dirty="0"/>
          </a:p>
          <a:p>
            <a:r>
              <a:rPr lang="zh-CN" altLang="en-US" sz="1200" b="0" i="0" kern="1200" dirty="0">
                <a:solidFill>
                  <a:schemeClr val="tx1"/>
                </a:solidFill>
                <a:effectLst/>
                <a:latin typeface="+mn-lt"/>
                <a:ea typeface="+mn-ea"/>
                <a:cs typeface="+mn-cs"/>
              </a:rPr>
              <a:t>首先，我们描述开发活动。有效地移动设备的开发活动之间没有区别，</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的基于云的软件。开发者分叉本地修订控制系统分支来自</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分支。使用以下命令对本地分支进行软件更新频繁提交。经过适当的测试之后，</a:t>
            </a:r>
            <a:r>
              <a:rPr lang="en"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认为她的软件更新已准备就绪，可以部署，她将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更新推送到</a:t>
            </a:r>
            <a:r>
              <a:rPr lang="en"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分支中。正如我们所示</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中，每个开发人员将此类更新推送到主服务器中每周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次分支，其时间范围可与云计算媲美</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的基础软件。</a:t>
            </a:r>
          </a:p>
          <a:p>
            <a:r>
              <a:rPr lang="en"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鼓励的一种显着编码实践是使用一种称为</a:t>
            </a:r>
            <a:r>
              <a:rPr lang="en" altLang="zh-CN" sz="1200" b="0" i="0" kern="1200" dirty="0">
                <a:solidFill>
                  <a:schemeClr val="tx1"/>
                </a:solidFill>
                <a:effectLst/>
                <a:latin typeface="+mn-lt"/>
                <a:ea typeface="+mn-ea"/>
                <a:cs typeface="+mn-cs"/>
              </a:rPr>
              <a:t>Gatekeeper</a:t>
            </a:r>
            <a:r>
              <a:rPr lang="zh-CN" altLang="en-US" sz="1200" b="0" i="0" kern="1200" dirty="0">
                <a:solidFill>
                  <a:schemeClr val="tx1"/>
                </a:solidFill>
                <a:effectLst/>
                <a:latin typeface="+mn-lt"/>
                <a:ea typeface="+mn-ea"/>
                <a:cs typeface="+mn-cs"/>
              </a:rPr>
              <a:t>的机制，它可以使人动态</a:t>
            </a:r>
            <a:r>
              <a:rPr lang="en" altLang="zh-CN" sz="1200" b="0" i="0" kern="1200" dirty="0" err="1">
                <a:solidFill>
                  <a:schemeClr val="tx1"/>
                </a:solidFill>
                <a:effectLst/>
                <a:latin typeface="+mn-lt"/>
                <a:ea typeface="+mn-ea"/>
                <a:cs typeface="+mn-cs"/>
              </a:rPr>
              <a:t>cally</a:t>
            </a:r>
            <a:r>
              <a:rPr lang="zh-CN" altLang="en-US" sz="1200" b="0" i="0" kern="1200" dirty="0">
                <a:solidFill>
                  <a:schemeClr val="tx1"/>
                </a:solidFill>
                <a:effectLst/>
                <a:latin typeface="+mn-lt"/>
                <a:ea typeface="+mn-ea"/>
                <a:cs typeface="+mn-cs"/>
              </a:rPr>
              <a:t>控制移动设备上功能的可用性。</a:t>
            </a:r>
          </a:p>
          <a:p>
            <a:r>
              <a:rPr lang="zh-CN" altLang="en-US" sz="1200" b="0" i="0" kern="1200" dirty="0">
                <a:solidFill>
                  <a:schemeClr val="tx1"/>
                </a:solidFill>
                <a:effectLst/>
                <a:latin typeface="+mn-lt"/>
                <a:ea typeface="+mn-ea"/>
                <a:cs typeface="+mn-cs"/>
              </a:rPr>
              <a:t>实际上，此机制提供了动态地从服务器端打开或关闭移动端功能，即使在客户手中的设备上。因此，如果新部署</a:t>
            </a:r>
          </a:p>
          <a:p>
            <a:r>
              <a:rPr lang="zh-CN" altLang="en-US" sz="1200" b="0" i="0" kern="1200" dirty="0">
                <a:solidFill>
                  <a:schemeClr val="tx1"/>
                </a:solidFill>
                <a:effectLst/>
                <a:latin typeface="+mn-lt"/>
                <a:ea typeface="+mn-ea"/>
                <a:cs typeface="+mn-cs"/>
              </a:rPr>
              <a:t>功能异常，可以将其关闭。这种机制也可以用于逐步打开有针对性的方式，例如通过定位操作系统，特定的操作系统版本版本，硬件设备类型，特定的硬件设备型号，国家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地区，语言环境等。它也可以用于</a:t>
            </a:r>
            <a:r>
              <a:rPr lang="en" altLang="zh-CN" sz="1200" b="0" i="0" kern="1200" dirty="0">
                <a:solidFill>
                  <a:schemeClr val="tx1"/>
                </a:solidFill>
                <a:effectLst/>
                <a:latin typeface="+mn-lt"/>
                <a:ea typeface="+mn-ea"/>
                <a:cs typeface="+mn-cs"/>
              </a:rPr>
              <a:t>A / B</a:t>
            </a:r>
            <a:r>
              <a:rPr lang="zh-CN" altLang="en-US" sz="1200" b="0" i="0" kern="1200" dirty="0">
                <a:solidFill>
                  <a:schemeClr val="tx1"/>
                </a:solidFill>
                <a:effectLst/>
                <a:latin typeface="+mn-lt"/>
                <a:ea typeface="+mn-ea"/>
                <a:cs typeface="+mn-cs"/>
              </a:rPr>
              <a:t>测试，例如测试一项功能是否获得更多用法而不是替代方法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部署活动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Both iOS and Android deploy </a:t>
            </a:r>
            <a:r>
              <a:rPr lang="en" altLang="zh-CN" sz="1200" kern="1200" dirty="0" err="1">
                <a:solidFill>
                  <a:schemeClr val="tx1"/>
                </a:solidFill>
                <a:effectLst/>
                <a:latin typeface="+mn-lt"/>
                <a:ea typeface="+mn-ea"/>
                <a:cs typeface="+mn-cs"/>
              </a:rPr>
              <a:t>soFB</a:t>
            </a:r>
            <a:r>
              <a:rPr lang="en" altLang="zh-CN" sz="1200" kern="1200" dirty="0">
                <a:solidFill>
                  <a:schemeClr val="tx1"/>
                </a:solidFill>
                <a:effectLst/>
                <a:latin typeface="+mn-lt"/>
                <a:ea typeface="+mn-ea"/>
                <a:cs typeface="+mn-cs"/>
              </a:rPr>
              <a:t>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We now describe the lower half of the figure correspond-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to deployment activities. FB has a Release Engineering Team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that is responsible for these activities. The team includes project managers who are responsible for their target platform and who can make informed decisions as to which issues are launch-blocking or not. </a:t>
            </a:r>
            <a:endParaRPr lang="en" altLang="zh-CN" dirty="0"/>
          </a:p>
          <a:p>
            <a:r>
              <a:rPr lang="en" altLang="zh-CN" sz="1200" kern="1200" dirty="0" err="1">
                <a:solidFill>
                  <a:schemeClr val="tx1"/>
                </a:solidFill>
                <a:effectLst/>
                <a:latin typeface="+mn-lt"/>
                <a:ea typeface="+mn-ea"/>
                <a:cs typeface="+mn-cs"/>
              </a:rPr>
              <a:t>ftware</a:t>
            </a:r>
            <a:r>
              <a:rPr lang="en" altLang="zh-CN" sz="1200" kern="1200" dirty="0">
                <a:solidFill>
                  <a:schemeClr val="tx1"/>
                </a:solidFill>
                <a:effectLst/>
                <a:latin typeface="+mn-lt"/>
                <a:ea typeface="+mn-ea"/>
                <a:cs typeface="+mn-cs"/>
              </a:rPr>
              <a:t> on a fixed-date cycle in a pipelined fashion. We begin by describing the specific process for iOS and then describe how the process for Android differs.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449631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 Release branch is cut from the Master branch by </a:t>
            </a:r>
            <a:r>
              <a:rPr lang="en" altLang="zh-CN" sz="1200" kern="1200" dirty="0" err="1">
                <a:solidFill>
                  <a:schemeClr val="tx1"/>
                </a:solidFill>
                <a:effectLst/>
                <a:latin typeface="+mn-lt"/>
                <a:ea typeface="+mn-ea"/>
                <a:cs typeface="+mn-cs"/>
              </a:rPr>
              <a:t>RelEng</a:t>
            </a:r>
            <a:r>
              <a:rPr lang="en" altLang="zh-CN" sz="1200" kern="1200" dirty="0">
                <a:solidFill>
                  <a:schemeClr val="tx1"/>
                </a:solidFill>
                <a:effectLst/>
                <a:latin typeface="+mn-lt"/>
                <a:ea typeface="+mn-ea"/>
                <a:cs typeface="+mn-cs"/>
              </a:rPr>
              <a:t> at a two week cadence every other Sunday at 6pm. </a:t>
            </a:r>
            <a:endParaRPr lang="en" altLang="zh-CN" dirty="0"/>
          </a:p>
          <a:p>
            <a:endParaRPr lang="zh-CN" altLang="en-US" dirty="0"/>
          </a:p>
        </p:txBody>
      </p:sp>
    </p:spTree>
    <p:extLst>
      <p:ext uri="{BB962C8B-B14F-4D97-AF65-F5344CB8AC3E}">
        <p14:creationId xmlns:p14="http://schemas.microsoft.com/office/powerpoint/2010/main" val="2217597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 altLang="zh-CN" dirty="0"/>
          </a:p>
          <a:p>
            <a:endParaRPr lang="zh-CN" altLang="en-US" dirty="0"/>
          </a:p>
        </p:txBody>
      </p:sp>
    </p:spTree>
    <p:extLst>
      <p:ext uri="{BB962C8B-B14F-4D97-AF65-F5344CB8AC3E}">
        <p14:creationId xmlns:p14="http://schemas.microsoft.com/office/powerpoint/2010/main" val="2598937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team can be kept small, in part because of the tools it has at its disposal and the degree of automation in the process, </a:t>
            </a:r>
            <a:endParaRPr lang="en" altLang="zh-CN" dirty="0"/>
          </a:p>
          <a:p>
            <a:endParaRPr lang="zh-CN" altLang="en-US" dirty="0"/>
          </a:p>
        </p:txBody>
      </p:sp>
    </p:spTree>
    <p:extLst>
      <p:ext uri="{BB962C8B-B14F-4D97-AF65-F5344CB8AC3E}">
        <p14:creationId xmlns:p14="http://schemas.microsoft.com/office/powerpoint/2010/main" val="1526514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Facebook collects a significant amount of data related to each release and each deployment. It retains all of this data. In this section, we describe the data sets we used for the analysis we present in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This database contains information about each mobile deployment, including the deploy- </a:t>
            </a:r>
            <a:r>
              <a:rPr lang="en" altLang="zh-CN" sz="1200" kern="1200" dirty="0" err="1">
                <a:solidFill>
                  <a:schemeClr val="tx1"/>
                </a:solidFill>
                <a:effectLst/>
                <a:latin typeface="+mn-lt"/>
                <a:ea typeface="+mn-ea"/>
                <a:cs typeface="+mn-cs"/>
              </a:rPr>
              <a:t>ment</a:t>
            </a:r>
            <a:r>
              <a:rPr lang="en" altLang="zh-CN" sz="1200" kern="1200" dirty="0">
                <a:solidFill>
                  <a:schemeClr val="tx1"/>
                </a:solidFill>
                <a:effectLst/>
                <a:latin typeface="+mn-lt"/>
                <a:ea typeface="+mn-ea"/>
                <a:cs typeface="+mn-cs"/>
              </a:rPr>
              <a:t> date, the deployment status, the release branch from which the build was made, the cut date of the re- lease being deployed, the versions of the alpha/beta/- production builds,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zh-CN" altLang="en-US" dirty="0"/>
          </a:p>
        </p:txBody>
      </p:sp>
    </p:spTree>
    <p:extLst>
      <p:ext uri="{BB962C8B-B14F-4D97-AF65-F5344CB8AC3E}">
        <p14:creationId xmlns:p14="http://schemas.microsoft.com/office/powerpoint/2010/main" val="143757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9502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0698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228600" indent="-228600">
              <a:buAutoNum type="arabicPeriod"/>
            </a:pPr>
            <a:r>
              <a:rPr lang="en" altLang="zh-CN" sz="1200" kern="1200" dirty="0">
                <a:solidFill>
                  <a:schemeClr val="tx1"/>
                </a:solidFill>
                <a:effectLst/>
                <a:latin typeface="+mn-lt"/>
                <a:ea typeface="+mn-ea"/>
                <a:cs typeface="+mn-cs"/>
              </a:rPr>
              <a:t>Coverage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覆盖范围</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is done as extensively as possible. Almost every test ever written that is still useful is run as frequently as it makes sense to do so. </a:t>
            </a:r>
          </a:p>
          <a:p>
            <a:pPr marL="228600" indent="-228600">
              <a:buAutoNum type="arabicPeriod"/>
            </a:pPr>
            <a:endParaRPr lang="en" altLang="zh-CN" dirty="0"/>
          </a:p>
          <a:p>
            <a:r>
              <a:rPr lang="en" altLang="zh-CN" sz="1200" kern="1200" dirty="0">
                <a:solidFill>
                  <a:schemeClr val="tx1"/>
                </a:solidFill>
                <a:effectLst/>
                <a:latin typeface="+mn-lt"/>
                <a:ea typeface="+mn-ea"/>
                <a:cs typeface="+mn-cs"/>
              </a:rPr>
              <a:t>2. Responsive</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反应迅速</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 altLang="zh-CN" dirty="0"/>
          </a:p>
          <a:p>
            <a:r>
              <a:rPr lang="en" altLang="zh-CN" sz="1200" kern="1200" dirty="0">
                <a:solidFill>
                  <a:schemeClr val="tx1"/>
                </a:solidFill>
                <a:effectLst/>
                <a:latin typeface="+mn-lt"/>
                <a:ea typeface="+mn-ea"/>
                <a:cs typeface="+mn-cs"/>
              </a:rPr>
              <a:t>3. Quality</a:t>
            </a:r>
            <a:r>
              <a:rPr lang="zh-CN" altLang="en-US" sz="1200" kern="1200" dirty="0">
                <a:solidFill>
                  <a:schemeClr val="tx1"/>
                </a:solidFill>
                <a:effectLst/>
                <a:latin typeface="+mn-lt"/>
                <a:ea typeface="+mn-ea"/>
                <a:cs typeface="+mn-cs"/>
              </a:rPr>
              <a:t>（质量）</a:t>
            </a:r>
            <a:r>
              <a:rPr lang="en" altLang="zh-CN" sz="1200" kern="1200" dirty="0">
                <a:solidFill>
                  <a:schemeClr val="tx1"/>
                </a:solidFill>
                <a:effectLst/>
                <a:latin typeface="+mn-lt"/>
                <a:ea typeface="+mn-ea"/>
                <a:cs typeface="+mn-cs"/>
              </a:rPr>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 altLang="zh-CN" dirty="0"/>
          </a:p>
          <a:p>
            <a:r>
              <a:rPr lang="en" altLang="zh-CN" sz="1200" kern="1200" dirty="0">
                <a:solidFill>
                  <a:schemeClr val="tx1"/>
                </a:solidFill>
                <a:effectLst/>
                <a:latin typeface="+mn-lt"/>
                <a:ea typeface="+mn-ea"/>
                <a:cs typeface="+mn-cs"/>
              </a:rPr>
              <a:t>4. Automation</a:t>
            </a:r>
            <a:r>
              <a:rPr lang="zh-CN" altLang="en-US" sz="1200" kern="1200" dirty="0">
                <a:solidFill>
                  <a:schemeClr val="tx1"/>
                </a:solidFill>
                <a:effectLst/>
                <a:latin typeface="+mn-lt"/>
                <a:ea typeface="+mn-ea"/>
                <a:cs typeface="+mn-cs"/>
              </a:rPr>
              <a:t>（自动化）</a:t>
            </a:r>
            <a:r>
              <a:rPr lang="en" altLang="zh-CN" sz="1200" kern="1200" dirty="0">
                <a:solidFill>
                  <a:schemeClr val="tx1"/>
                </a:solidFill>
                <a:effectLst/>
                <a:latin typeface="+mn-lt"/>
                <a:ea typeface="+mn-ea"/>
                <a:cs typeface="+mn-cs"/>
              </a:rPr>
              <a:t>. Tests are automated as much as pos- </a:t>
            </a:r>
            <a:r>
              <a:rPr lang="en" altLang="zh-CN" sz="1200" kern="1200" dirty="0" err="1">
                <a:solidFill>
                  <a:schemeClr val="tx1"/>
                </a:solidFill>
                <a:effectLst/>
                <a:latin typeface="+mn-lt"/>
                <a:ea typeface="+mn-ea"/>
                <a:cs typeface="+mn-cs"/>
              </a:rPr>
              <a:t>sible</a:t>
            </a:r>
            <a:r>
              <a:rPr lang="en" altLang="zh-CN" sz="1200" kern="1200" dirty="0">
                <a:solidFill>
                  <a:schemeClr val="tx1"/>
                </a:solidFill>
                <a:effectLst/>
                <a:latin typeface="+mn-lt"/>
                <a:ea typeface="+mn-ea"/>
                <a:cs typeface="+mn-cs"/>
              </a:rPr>
              <a:t>. This makes them repeatable, and it ensures the tests are run on a regular basis. An additional aspect of automation has proved to be useful: automatically identifying the developer that caused a regression with his code changes so that he can be informed </a:t>
            </a:r>
            <a:r>
              <a:rPr lang="en" altLang="zh-CN" sz="1200" kern="1200" dirty="0" err="1">
                <a:solidFill>
                  <a:schemeClr val="tx1"/>
                </a:solidFill>
                <a:effectLst/>
                <a:latin typeface="+mn-lt"/>
                <a:ea typeface="+mn-ea"/>
                <a:cs typeface="+mn-cs"/>
              </a:rPr>
              <a:t>immedi</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ately</a:t>
            </a:r>
            <a:r>
              <a:rPr lang="en" altLang="zh-CN" sz="1200" kern="1200" dirty="0">
                <a:solidFill>
                  <a:schemeClr val="tx1"/>
                </a:solidFill>
                <a:effectLst/>
                <a:latin typeface="+mn-lt"/>
                <a:ea typeface="+mn-ea"/>
                <a:cs typeface="+mn-cs"/>
              </a:rPr>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 altLang="zh-CN" sz="1200" kern="1200" dirty="0" err="1">
                <a:solidFill>
                  <a:schemeClr val="tx1"/>
                </a:solidFill>
                <a:effectLst/>
                <a:latin typeface="+mn-lt"/>
                <a:ea typeface="+mn-ea"/>
                <a:cs typeface="+mn-cs"/>
              </a:rPr>
              <a:t>pability</a:t>
            </a:r>
            <a:r>
              <a:rPr lang="en" altLang="zh-CN" sz="1200" kern="1200" dirty="0">
                <a:solidFill>
                  <a:schemeClr val="tx1"/>
                </a:solidFill>
                <a:effectLst/>
                <a:latin typeface="+mn-lt"/>
                <a:ea typeface="+mn-ea"/>
                <a:cs typeface="+mn-cs"/>
              </a:rPr>
              <a:t> since it is effective only when the quality is high.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5. Prioritization</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优先级</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Testing requires a lot of computing resources if it is to be exhaustive and responsive at the same time. Since resources will invariably be limited, a prioritized testing strategy is imperative. For example, when a change is pushed to the Master branch, </a:t>
            </a:r>
            <a:r>
              <a:rPr lang="en" altLang="zh-CN" sz="1200" kern="1200" dirty="0" err="1">
                <a:solidFill>
                  <a:schemeClr val="tx1"/>
                </a:solidFill>
                <a:effectLst/>
                <a:latin typeface="+mn-lt"/>
                <a:ea typeface="+mn-ea"/>
                <a:cs typeface="+mn-cs"/>
              </a:rPr>
              <a:t>inte</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gration</a:t>
            </a:r>
            <a:r>
              <a:rPr lang="en" altLang="zh-CN" sz="1200" kern="1200" dirty="0">
                <a:solidFill>
                  <a:schemeClr val="tx1"/>
                </a:solidFill>
                <a:effectLst/>
                <a:latin typeface="+mn-lt"/>
                <a:ea typeface="+mn-ea"/>
                <a:cs typeface="+mn-cs"/>
              </a:rPr>
              <a:t> tests are only done on those portions of the app that might be affected by the changes being pushed, instead of running the full test-suite. This makes it possible to provide key test results to the developer more quickly. Complete integration tests are run </a:t>
            </a:r>
            <a:r>
              <a:rPr lang="en" altLang="zh-CN" sz="1200" kern="1200" dirty="0" err="1">
                <a:solidFill>
                  <a:schemeClr val="tx1"/>
                </a:solidFill>
                <a:effectLst/>
                <a:latin typeface="+mn-lt"/>
                <a:ea typeface="+mn-ea"/>
                <a:cs typeface="+mn-cs"/>
              </a:rPr>
              <a:t>ev</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ery</a:t>
            </a:r>
            <a:r>
              <a:rPr lang="en" altLang="zh-CN" sz="1200" kern="1200" dirty="0">
                <a:solidFill>
                  <a:schemeClr val="tx1"/>
                </a:solidFill>
                <a:effectLst/>
                <a:latin typeface="+mn-lt"/>
                <a:ea typeface="+mn-ea"/>
                <a:cs typeface="+mn-cs"/>
              </a:rPr>
              <a:t> few hours on the Master and Release branches. </a:t>
            </a:r>
            <a:endParaRPr lang="en" altLang="zh-CN" dirty="0"/>
          </a:p>
          <a:p>
            <a:endParaRPr lang="en" altLang="zh-CN" dirty="0"/>
          </a:p>
          <a:p>
            <a:endParaRPr lang="zh-CN" altLang="en-US" dirty="0"/>
          </a:p>
        </p:txBody>
      </p:sp>
    </p:spTree>
    <p:extLst>
      <p:ext uri="{BB962C8B-B14F-4D97-AF65-F5344CB8AC3E}">
        <p14:creationId xmlns:p14="http://schemas.microsoft.com/office/powerpoint/2010/main" val="4017443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在</a:t>
            </a:r>
            <a:r>
              <a:rPr lang="en" altLang="zh-CN" sz="1200" b="1" i="0" kern="1200" dirty="0">
                <a:solidFill>
                  <a:schemeClr val="tx1"/>
                </a:solidFill>
                <a:effectLst/>
                <a:latin typeface="+mn-lt"/>
                <a:ea typeface="+mn-ea"/>
                <a:cs typeface="+mn-cs"/>
              </a:rPr>
              <a:t>Facebook</a:t>
            </a:r>
            <a:r>
              <a:rPr lang="zh-CN" altLang="en-US" sz="1200" b="1" i="0" kern="1200" dirty="0">
                <a:solidFill>
                  <a:schemeClr val="tx1"/>
                </a:solidFill>
                <a:effectLst/>
                <a:latin typeface="+mn-lt"/>
                <a:ea typeface="+mn-ea"/>
                <a:cs typeface="+mn-cs"/>
              </a:rPr>
              <a:t>上进行构建和测试</a:t>
            </a:r>
            <a:endParaRPr lang="en" altLang="zh-CN" dirty="0">
              <a:hlinkClick r:id="rId3"/>
            </a:endParaRPr>
          </a:p>
          <a:p>
            <a:r>
              <a:rPr lang="en" altLang="zh-CN" dirty="0">
                <a:hlinkClick r:id="rId3"/>
              </a:rPr>
              <a:t>https://www.facebook.com/notes/facebook-engineering/building-and-testing-at-facebook/10151004157328920/?__tn__=HH-R</a:t>
            </a:r>
            <a:endParaRPr lang="en" altLang="zh-CN" dirty="0"/>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Testing is particularly important for mobile apps for the following reasons: </a:t>
            </a:r>
            <a:endParaRPr lang="en" altLang="zh-CN" dirty="0">
              <a:effectLst/>
            </a:endParaRPr>
          </a:p>
          <a:p>
            <a:pPr lvl="1"/>
            <a:r>
              <a:rPr lang="en" altLang="zh-CN" sz="1200" kern="1200" dirty="0">
                <a:solidFill>
                  <a:schemeClr val="tx1"/>
                </a:solidFill>
                <a:effectLst/>
                <a:latin typeface="+mn-lt"/>
                <a:ea typeface="+mn-ea"/>
                <a:cs typeface="+mn-cs"/>
              </a:rPr>
              <a:t>Thousands of updates are made to mobile software each week. </a:t>
            </a:r>
          </a:p>
          <a:p>
            <a:pPr lvl="1"/>
            <a:r>
              <a:rPr lang="en" altLang="zh-CN" sz="1200" kern="1200" dirty="0">
                <a:solidFill>
                  <a:schemeClr val="tx1"/>
                </a:solidFill>
                <a:effectLst/>
                <a:latin typeface="+mn-lt"/>
                <a:ea typeface="+mn-ea"/>
                <a:cs typeface="+mn-cs"/>
              </a:rPr>
              <a:t>There are hundreds of device and OS version combi- nations the software has to run on. </a:t>
            </a:r>
          </a:p>
          <a:p>
            <a:pPr lvl="1"/>
            <a:r>
              <a:rPr lang="en" altLang="zh-CN" sz="1200" kern="1200" dirty="0">
                <a:solidFill>
                  <a:schemeClr val="tx1"/>
                </a:solidFill>
                <a:effectLst/>
                <a:latin typeface="+mn-lt"/>
                <a:ea typeface="+mn-ea"/>
                <a:cs typeface="+mn-cs"/>
              </a:rPr>
              <a:t>The options available for taking remedial actions when critical issues arise post-deployment are limited. </a:t>
            </a:r>
          </a:p>
          <a:p>
            <a:endParaRPr lang="en-US" altLang="zh-CN" dirty="0"/>
          </a:p>
          <a:p>
            <a:r>
              <a:rPr lang="en" altLang="zh-CN" sz="1200" kern="1200" dirty="0">
                <a:solidFill>
                  <a:schemeClr val="tx1"/>
                </a:solidFill>
                <a:effectLst/>
                <a:latin typeface="+mn-lt"/>
                <a:ea typeface="+mn-ea"/>
                <a:cs typeface="+mn-cs"/>
              </a:rPr>
              <a:t>As one might expect, FB applies numerous types of tests, including unit tests, static analysis tests, integration tests, screen layout tests, performance tests, build tests, as well as manual tests. </a:t>
            </a:r>
          </a:p>
          <a:p>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 altLang="zh-CN" dirty="0"/>
          </a:p>
          <a:p>
            <a:endParaRPr lang="en" altLang="zh-CN" dirty="0">
              <a:effectLst/>
            </a:endParaRPr>
          </a:p>
          <a:p>
            <a:endParaRPr lang="zh-CN" altLang="en-US" dirty="0"/>
          </a:p>
        </p:txBody>
      </p:sp>
    </p:spTree>
    <p:extLst>
      <p:ext uri="{BB962C8B-B14F-4D97-AF65-F5344CB8AC3E}">
        <p14:creationId xmlns:p14="http://schemas.microsoft.com/office/powerpoint/2010/main" val="1602186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kern="1200" dirty="0">
                <a:solidFill>
                  <a:schemeClr val="tx1"/>
                </a:solidFill>
                <a:effectLst/>
                <a:latin typeface="+mn-lt"/>
                <a:ea typeface="+mn-ea"/>
                <a:cs typeface="+mn-cs"/>
              </a:rPr>
              <a:t>Table 1 lists some of the types of testing conducted on the mobile software. These tests are run in all phases of the development and deployment cycle. </a:t>
            </a:r>
          </a:p>
          <a:p>
            <a:endParaRPr lang="en" altLang="zh-CN" dirty="0"/>
          </a:p>
          <a:p>
            <a:r>
              <a:rPr lang="en" altLang="zh-CN" sz="1200" kern="1200" dirty="0">
                <a:solidFill>
                  <a:schemeClr val="tx1"/>
                </a:solidFill>
                <a:effectLst/>
                <a:latin typeface="+mn-lt"/>
                <a:ea typeface="+mn-ea"/>
                <a:cs typeface="+mn-cs"/>
              </a:rPr>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 altLang="zh-CN" dirty="0"/>
          </a:p>
          <a:p>
            <a:r>
              <a:rPr lang="en" altLang="zh-CN" sz="1200" kern="1200" dirty="0">
                <a:solidFill>
                  <a:schemeClr val="tx1"/>
                </a:solidFill>
                <a:effectLst/>
                <a:latin typeface="+mn-lt"/>
                <a:ea typeface="+mn-ea"/>
                <a:cs typeface="+mn-cs"/>
              </a:rPr>
              <a:t>On Push. When the developer believes her changes are complete and work correctly, she initiates a push of her changes to the Master branch. Before the actual push </a:t>
            </a:r>
            <a:r>
              <a:rPr lang="en" altLang="zh-CN" sz="1200" kern="1200" dirty="0" err="1">
                <a:solidFill>
                  <a:schemeClr val="tx1"/>
                </a:solidFill>
                <a:effectLst/>
                <a:latin typeface="+mn-lt"/>
                <a:ea typeface="+mn-ea"/>
                <a:cs typeface="+mn-cs"/>
              </a:rPr>
              <a:t>oc</a:t>
            </a:r>
            <a:r>
              <a:rPr lang="en" altLang="zh-CN" sz="1200" kern="1200" dirty="0">
                <a:solidFill>
                  <a:schemeClr val="tx1"/>
                </a:solidFill>
                <a:effectLst/>
                <a:latin typeface="+mn-lt"/>
                <a:ea typeface="+mn-ea"/>
                <a:cs typeface="+mn-cs"/>
              </a:rPr>
              <a:t>- curs, a number of tests are run automatically to determine whether the push should be blocked. These include stan- </a:t>
            </a:r>
            <a:r>
              <a:rPr lang="en" altLang="zh-CN" sz="1200" kern="1200" dirty="0" err="1">
                <a:solidFill>
                  <a:schemeClr val="tx1"/>
                </a:solidFill>
                <a:effectLst/>
                <a:latin typeface="+mn-lt"/>
                <a:ea typeface="+mn-ea"/>
                <a:cs typeface="+mn-cs"/>
              </a:rPr>
              <a:t>dard</a:t>
            </a:r>
            <a:r>
              <a:rPr lang="en" altLang="zh-CN" sz="1200" kern="1200" dirty="0">
                <a:solidFill>
                  <a:schemeClr val="tx1"/>
                </a:solidFill>
                <a:effectLst/>
                <a:latin typeface="+mn-lt"/>
                <a:ea typeface="+mn-ea"/>
                <a:cs typeface="+mn-cs"/>
              </a:rPr>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 altLang="zh-CN" dirty="0"/>
          </a:p>
          <a:p>
            <a:r>
              <a:rPr lang="en" altLang="zh-CN" sz="1200" kern="1200" dirty="0">
                <a:solidFill>
                  <a:schemeClr val="tx1"/>
                </a:solidFill>
                <a:effectLst/>
                <a:latin typeface="+mn-lt"/>
                <a:ea typeface="+mn-ea"/>
                <a:cs typeface="+mn-cs"/>
              </a:rPr>
              <a:t>The changes are pushed onto the Master branch if all tests pass. The merging process may identify conflicts, in which case the developer is alerted so she can address them. </a:t>
            </a:r>
            <a:endParaRPr lang="en" altLang="zh-CN" dirty="0"/>
          </a:p>
          <a:p>
            <a:endParaRPr lang="en-US" altLang="zh-CN" dirty="0"/>
          </a:p>
          <a:p>
            <a:r>
              <a:rPr lang="en" altLang="zh-CN" sz="1200" kern="1200" dirty="0">
                <a:solidFill>
                  <a:schemeClr val="tx1"/>
                </a:solidFill>
                <a:effectLst/>
                <a:latin typeface="+mn-lt"/>
                <a:ea typeface="+mn-ea"/>
                <a:cs typeface="+mn-cs"/>
              </a:rPr>
              <a:t>Continuous testing on Master and Release branch. All of the tests are run continuously (every few hours) on both the Master and the Release branch. The most </a:t>
            </a:r>
            <a:r>
              <a:rPr lang="en" altLang="zh-CN" sz="1200" kern="1200" dirty="0" err="1">
                <a:solidFill>
                  <a:schemeClr val="tx1"/>
                </a:solidFill>
                <a:effectLst/>
                <a:latin typeface="+mn-lt"/>
                <a:ea typeface="+mn-ea"/>
                <a:cs typeface="+mn-cs"/>
              </a:rPr>
              <a:t>impor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tant</a:t>
            </a:r>
            <a:r>
              <a:rPr lang="en" altLang="zh-CN" sz="1200" kern="1200" dirty="0">
                <a:solidFill>
                  <a:schemeClr val="tx1"/>
                </a:solidFill>
                <a:effectLst/>
                <a:latin typeface="+mn-lt"/>
                <a:ea typeface="+mn-ea"/>
                <a:cs typeface="+mn-cs"/>
              </a:rPr>
              <a:t> of these are the full build tests, integration regression tests, and performance tests in the mobile device lab. </a:t>
            </a:r>
            <a:endParaRPr lang="en" altLang="zh-CN" dirty="0"/>
          </a:p>
          <a:p>
            <a:r>
              <a:rPr lang="en" altLang="zh-CN" sz="1200" kern="1200" dirty="0">
                <a:solidFill>
                  <a:schemeClr val="tx1"/>
                </a:solidFill>
                <a:effectLst/>
                <a:latin typeface="+mn-lt"/>
                <a:ea typeface="+mn-ea"/>
                <a:cs typeface="+mn-cs"/>
              </a:rPr>
              <a:t>As mentioned in §2, alpha versions are built from the Mas- </a:t>
            </a:r>
            <a:r>
              <a:rPr lang="en" altLang="zh-CN" sz="1200" kern="1200" dirty="0" err="1">
                <a:solidFill>
                  <a:schemeClr val="tx1"/>
                </a:solidFill>
                <a:effectLst/>
                <a:latin typeface="+mn-lt"/>
                <a:ea typeface="+mn-ea"/>
                <a:cs typeface="+mn-cs"/>
              </a:rPr>
              <a:t>ter</a:t>
            </a:r>
            <a:r>
              <a:rPr lang="en" altLang="zh-CN" sz="1200" kern="1200" dirty="0">
                <a:solidFill>
                  <a:schemeClr val="tx1"/>
                </a:solidFill>
                <a:effectLst/>
                <a:latin typeface="+mn-lt"/>
                <a:ea typeface="+mn-ea"/>
                <a:cs typeface="+mn-cs"/>
              </a:rPr>
              <a:t> branch (twice a day for iOS and once a day for Android) and beta versions are built from the Release branch three times a day. Release of the alpha version of software is blocked if a certain percentage of tests fails. This happens very rarely. </a:t>
            </a:r>
          </a:p>
          <a:p>
            <a:endParaRPr lang="en" altLang="zh-CN" dirty="0"/>
          </a:p>
          <a:p>
            <a:r>
              <a:rPr lang="en" altLang="zh-CN" sz="1200" i="1" kern="1200" dirty="0">
                <a:solidFill>
                  <a:schemeClr val="tx1"/>
                </a:solidFill>
                <a:effectLst/>
                <a:latin typeface="+mn-lt"/>
                <a:ea typeface="+mn-ea"/>
                <a:cs typeface="+mn-cs"/>
              </a:rPr>
              <a:t>Manual testing </a:t>
            </a:r>
            <a:endParaRPr lang="en" altLang="zh-CN" dirty="0"/>
          </a:p>
          <a:p>
            <a:r>
              <a:rPr lang="en" altLang="zh-CN" sz="1200" kern="1200" dirty="0">
                <a:solidFill>
                  <a:schemeClr val="tx1"/>
                </a:solidFill>
                <a:effectLst/>
                <a:latin typeface="+mn-lt"/>
                <a:ea typeface="+mn-ea"/>
                <a:cs typeface="+mn-cs"/>
              </a:rPr>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 altLang="zh-CN" dirty="0"/>
          </a:p>
          <a:p>
            <a:endParaRPr lang="en" altLang="zh-CN" dirty="0"/>
          </a:p>
          <a:p>
            <a:endParaRPr lang="en" altLang="zh-CN" dirty="0"/>
          </a:p>
          <a:p>
            <a:r>
              <a:rPr lang="en" altLang="zh-CN" dirty="0">
                <a:hlinkClick r:id="rId3"/>
              </a:rPr>
              <a:t>https://www.quora.com/topic/Facebook-Engineering</a:t>
            </a:r>
            <a:endParaRPr lang="en" altLang="zh-CN" dirty="0"/>
          </a:p>
          <a:p>
            <a:r>
              <a:rPr lang="en" altLang="zh-CN" sz="1200" b="1" i="0" kern="1200" dirty="0">
                <a:solidFill>
                  <a:schemeClr val="tx1"/>
                </a:solidFill>
                <a:effectLst/>
                <a:latin typeface="+mn-lt"/>
                <a:ea typeface="+mn-ea"/>
                <a:cs typeface="+mn-cs"/>
              </a:rPr>
              <a:t>What kind of automated testing does Facebook do? How do they make sure they aren't breaking things in their weekly pushes?</a:t>
            </a:r>
            <a:endParaRPr lang="en"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编辑：我不再在</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工作。该答案在</a:t>
            </a:r>
            <a:r>
              <a:rPr lang="en-US" altLang="zh-CN" sz="1200" b="0" i="0" kern="1200" dirty="0">
                <a:solidFill>
                  <a:schemeClr val="tx1"/>
                </a:solidFill>
                <a:effectLst/>
                <a:latin typeface="+mn-lt"/>
                <a:ea typeface="+mn-ea"/>
                <a:cs typeface="+mn-cs"/>
              </a:rPr>
              <a:t>2011</a:t>
            </a:r>
            <a:r>
              <a:rPr lang="zh-CN" altLang="en-US" sz="1200" b="0" i="0" kern="1200" dirty="0">
                <a:solidFill>
                  <a:schemeClr val="tx1"/>
                </a:solidFill>
                <a:effectLst/>
                <a:latin typeface="+mn-lt"/>
                <a:ea typeface="+mn-ea"/>
                <a:cs typeface="+mn-cs"/>
              </a:rPr>
              <a:t>年末最后一次修订时是准确的，但我不知道它是否反映了当前的现实。很高兴接受来自当前</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人士的更正，或者将我的答案的一部分替换为指向更多最新信息的链接。</a:t>
            </a:r>
            <a:r>
              <a:rPr lang="en-US" altLang="zh-CN" sz="1200" b="0" i="0" kern="1200" dirty="0">
                <a:solidFill>
                  <a:schemeClr val="tx1"/>
                </a:solidFill>
                <a:effectLst/>
                <a:latin typeface="+mn-lt"/>
                <a:ea typeface="+mn-ea"/>
                <a:cs typeface="+mn-cs"/>
              </a:rPr>
              <a:t>]</a:t>
            </a:r>
            <a:br>
              <a:rPr lang="zh-CN" altLang="en-US" dirty="0"/>
            </a:br>
            <a:br>
              <a:rPr lang="zh-CN" altLang="en-US" dirty="0"/>
            </a:br>
            <a:r>
              <a:rPr lang="zh-CN" altLang="en-US" sz="1200" b="0" i="0" kern="1200" dirty="0">
                <a:solidFill>
                  <a:schemeClr val="tx1"/>
                </a:solidFill>
                <a:effectLst/>
                <a:latin typeface="+mn-lt"/>
                <a:ea typeface="+mn-ea"/>
                <a:cs typeface="+mn-cs"/>
              </a:rPr>
              <a:t>我们进行了多种测试。一些细节：</a:t>
            </a:r>
            <a:br>
              <a:rPr lang="zh-CN" altLang="en-US" dirty="0"/>
            </a:br>
            <a:r>
              <a:rPr lang="zh-CN" altLang="en-US" sz="1200" b="0" i="0" kern="1200" dirty="0">
                <a:solidFill>
                  <a:schemeClr val="tx1"/>
                </a:solidFill>
                <a:effectLst/>
                <a:latin typeface="+mn-lt"/>
                <a:ea typeface="+mn-ea"/>
                <a:cs typeface="+mn-cs"/>
              </a:rPr>
              <a:t>对于我们的</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代码，我们使用</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框架提供了包含数千个测试类的套件。它们的复杂程度从简单的真实单元测试到影响我们生产后端服务的大规模集成测试。</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测试既由开发人员作为其工作流的一部分运行，又由专用硬件上的自动测试运行程序连续运行。我们的开发人员工具会自动使用代码覆盖率数据来运行测试，以覆盖开发人员沙箱中的出色编辑，并且在提交修补程序进行审核时，测试结果报告会自动包含在我们的代码审核工具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对于我们的</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代码的基于浏览器的测试，我们使用</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框架。我们的</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测试涵盖了该网站的一系列功能，尤其是针对隐私的测试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在浏览器级别上有大量的“用户</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发布项目</a:t>
            </a:r>
            <a:r>
              <a:rPr lang="en" altLang="zh-CN" sz="1200" b="0" i="0" kern="1200" dirty="0">
                <a:solidFill>
                  <a:schemeClr val="tx1"/>
                </a:solidFill>
                <a:effectLst/>
                <a:latin typeface="+mn-lt"/>
                <a:ea typeface="+mn-ea"/>
                <a:cs typeface="+mn-cs"/>
              </a:rPr>
              <a:t>Y</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并且对</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用户应该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不应该看到”的测试。（当然，这些隐私规则也已在较低级别上进行了测试，但是，严格执行隐私保护是至关重要的优先事项，并保证了冗余的测试范围。）</a:t>
            </a:r>
          </a:p>
          <a:p>
            <a:r>
              <a:rPr lang="zh-CN" altLang="en-US" sz="1200" b="0" i="0" kern="1200" dirty="0">
                <a:solidFill>
                  <a:schemeClr val="tx1"/>
                </a:solidFill>
                <a:effectLst/>
                <a:latin typeface="+mn-lt"/>
                <a:ea typeface="+mn-ea"/>
                <a:cs typeface="+mn-cs"/>
              </a:rPr>
              <a:t>除了全自动的</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测试之外，我们还有使用</a:t>
            </a:r>
            <a:r>
              <a:rPr lang="en" altLang="zh-CN" sz="1200" b="0" i="0" kern="1200" dirty="0" err="1">
                <a:solidFill>
                  <a:schemeClr val="tx1"/>
                </a:solidFill>
                <a:effectLst/>
                <a:latin typeface="+mn-lt"/>
                <a:ea typeface="+mn-ea"/>
                <a:cs typeface="+mn-cs"/>
              </a:rPr>
              <a:t>Watir</a:t>
            </a:r>
            <a:r>
              <a:rPr lang="zh-CN" altLang="en-US" sz="1200" b="0" i="0" kern="1200" dirty="0">
                <a:solidFill>
                  <a:schemeClr val="tx1"/>
                </a:solidFill>
                <a:effectLst/>
                <a:latin typeface="+mn-lt"/>
                <a:ea typeface="+mn-ea"/>
                <a:cs typeface="+mn-cs"/>
              </a:rPr>
              <a:t>的半自动测试，因此人们可以避免填写表单字段和按下按钮以遍历</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流程的繁琐工作，但仍可以检查正在发生的事情并验证事物的外观合理。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我们现在开始使用</a:t>
            </a:r>
            <a:r>
              <a:rPr lang="en" altLang="zh-CN" sz="1200" b="0" i="0" kern="1200" dirty="0" err="1">
                <a:solidFill>
                  <a:schemeClr val="tx1"/>
                </a:solidFill>
                <a:effectLst/>
                <a:latin typeface="+mn-lt"/>
                <a:ea typeface="+mn-ea"/>
                <a:cs typeface="+mn-cs"/>
              </a:rPr>
              <a:t>JSSpec</a:t>
            </a:r>
            <a:r>
              <a:rPr lang="zh-CN" altLang="en-US" sz="1200" b="0" i="0" kern="1200" dirty="0">
                <a:solidFill>
                  <a:schemeClr val="tx1"/>
                </a:solidFill>
                <a:effectLst/>
                <a:latin typeface="+mn-lt"/>
                <a:ea typeface="+mn-ea"/>
                <a:cs typeface="+mn-cs"/>
              </a:rPr>
              <a:t>进行</a:t>
            </a:r>
            <a:r>
              <a:rPr lang="en"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代码的单元测试，尽管目前还处于初期阶段。</a:t>
            </a:r>
          </a:p>
          <a:p>
            <a:r>
              <a:rPr lang="zh-CN" altLang="en-US" sz="1200" b="0" i="0" kern="1200" dirty="0">
                <a:solidFill>
                  <a:schemeClr val="tx1"/>
                </a:solidFill>
                <a:effectLst/>
                <a:latin typeface="+mn-lt"/>
                <a:ea typeface="+mn-ea"/>
                <a:cs typeface="+mn-cs"/>
              </a:rPr>
              <a:t>对于后端服务，根据服务的具体情况，我们使用各种测试框架。我们作为开源发布的项目使用诸如</a:t>
            </a:r>
            <a:r>
              <a:rPr lang="en" altLang="zh-CN" sz="1200" b="0" i="0" kern="1200" dirty="0">
                <a:solidFill>
                  <a:schemeClr val="tx1"/>
                </a:solidFill>
                <a:effectLst/>
                <a:latin typeface="+mn-lt"/>
                <a:ea typeface="+mn-ea"/>
                <a:cs typeface="+mn-cs"/>
              </a:rPr>
              <a:t>Boost</a:t>
            </a:r>
            <a:r>
              <a:rPr lang="zh-CN" altLang="en-US" sz="1200" b="0" i="0" kern="1200" dirty="0">
                <a:solidFill>
                  <a:schemeClr val="tx1"/>
                </a:solidFill>
                <a:effectLst/>
                <a:latin typeface="+mn-lt"/>
                <a:ea typeface="+mn-ea"/>
                <a:cs typeface="+mn-cs"/>
              </a:rPr>
              <a:t>的测试类或</a:t>
            </a:r>
            <a:r>
              <a:rPr lang="en" altLang="zh-CN" sz="1200" b="0" i="0" kern="1200" dirty="0">
                <a:solidFill>
                  <a:schemeClr val="tx1"/>
                </a:solidFill>
                <a:effectLst/>
                <a:latin typeface="+mn-lt"/>
                <a:ea typeface="+mn-ea"/>
                <a:cs typeface="+mn-cs"/>
              </a:rPr>
              <a:t>JUnit</a:t>
            </a:r>
            <a:r>
              <a:rPr lang="zh-CN" altLang="en-US" sz="1200" b="0" i="0" kern="1200" dirty="0">
                <a:solidFill>
                  <a:schemeClr val="tx1"/>
                </a:solidFill>
                <a:effectLst/>
                <a:latin typeface="+mn-lt"/>
                <a:ea typeface="+mn-ea"/>
                <a:cs typeface="+mn-cs"/>
              </a:rPr>
              <a:t>之类的开源框架。永远不会发布给外部世界的项目可以使用这些项目，也可以使用内部开发的</a:t>
            </a:r>
            <a:r>
              <a:rPr lang="en"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测试框架，该框架与我们的构建系统紧密集成。一些项目使用特定于项目的测试工具。大多数后端服务都绑定到一个持续集成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构建系统中，该系统会针对最新的源代码不断运行测试套件，并将结果报告到结果数据库和通知系统中。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HipHop</a:t>
            </a:r>
            <a:r>
              <a:rPr lang="zh-CN" altLang="en-US" sz="1200" b="0" i="0" kern="1200" dirty="0">
                <a:solidFill>
                  <a:schemeClr val="tx1"/>
                </a:solidFill>
                <a:effectLst/>
                <a:latin typeface="+mn-lt"/>
                <a:ea typeface="+mn-ea"/>
                <a:cs typeface="+mn-cs"/>
              </a:rPr>
              <a:t>具有类似的连续集成系统，但具有附加功能，它不仅可以运行自己的单元测试，而且还可以运行所有</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测试。将这些结果与在纯</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解释器下运行的同一</a:t>
            </a:r>
            <a:r>
              <a:rPr lang="en"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代码库的结果进行比较，以检测行为上的任何差异。</a:t>
            </a:r>
          </a:p>
          <a:p>
            <a:br>
              <a:rPr lang="zh-CN" altLang="en-US" dirty="0"/>
            </a:br>
            <a:r>
              <a:rPr lang="zh-CN" altLang="en-US" sz="1200" b="0" i="0" kern="1200" dirty="0">
                <a:solidFill>
                  <a:schemeClr val="tx1"/>
                </a:solidFill>
                <a:effectLst/>
                <a:latin typeface="+mn-lt"/>
                <a:ea typeface="+mn-ea"/>
                <a:cs typeface="+mn-cs"/>
              </a:rPr>
              <a:t>我们的测试基础架构将结果记录在数据库中，并通过开发人员可调的灵敏度发送有关失败的电子邮件通知（例如，您可以选择不接收通知，除非测试连续一段时间失败，或者在一次测试后立即收到通知测试结果浏览器的用户界面已与我们的错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任务跟踪系统集成在一起，这使得将测试失败与打开的任务相关联非常容易。</a:t>
            </a:r>
            <a:br>
              <a:rPr lang="zh-CN" altLang="en-US" dirty="0"/>
            </a:br>
            <a:br>
              <a:rPr lang="zh-CN" altLang="en-US" dirty="0"/>
            </a:br>
            <a:r>
              <a:rPr lang="zh-CN" altLang="en-US" sz="1200" b="0" i="0" kern="1200" dirty="0">
                <a:solidFill>
                  <a:schemeClr val="tx1"/>
                </a:solidFill>
                <a:effectLst/>
                <a:latin typeface="+mn-lt"/>
                <a:ea typeface="+mn-ea"/>
                <a:cs typeface="+mn-cs"/>
              </a:rPr>
              <a:t>测试的很大一部分是“推送阻止”的，也就是说，测试失败是阻止发布的潜在原因（这由发布工程师将相关代码推向生产环境来决定，但是该人完全有能力在需要时停止压力机。）</a:t>
            </a:r>
            <a:r>
              <a:rPr lang="zh-CN" altLang="en-US" sz="1200" b="0" i="1" kern="1200" dirty="0">
                <a:solidFill>
                  <a:schemeClr val="tx1"/>
                </a:solidFill>
                <a:effectLst/>
                <a:latin typeface="+mn-lt"/>
                <a:ea typeface="+mn-ea"/>
                <a:cs typeface="+mn-cs"/>
              </a:rPr>
              <a:t>非常</a:t>
            </a:r>
            <a:r>
              <a:rPr lang="zh-CN" altLang="en-US" sz="1200" b="0" i="0" kern="1200" dirty="0">
                <a:solidFill>
                  <a:schemeClr val="tx1"/>
                </a:solidFill>
                <a:effectLst/>
                <a:latin typeface="+mn-lt"/>
                <a:ea typeface="+mn-ea"/>
                <a:cs typeface="+mn-cs"/>
              </a:rPr>
              <a:t>需要阻止推送认真对待，因为我们为我们的快速发布周转时间感到自豪。</a:t>
            </a:r>
            <a:br>
              <a:rPr lang="zh-CN" altLang="en-US" dirty="0"/>
            </a:br>
            <a:br>
              <a:rPr lang="zh-CN" altLang="en-US" dirty="0"/>
            </a:br>
            <a:r>
              <a:rPr lang="zh-CN" altLang="en-US" sz="1200" b="0" i="0" kern="1200" dirty="0">
                <a:solidFill>
                  <a:schemeClr val="tx1"/>
                </a:solidFill>
                <a:effectLst/>
                <a:latin typeface="+mn-lt"/>
                <a:ea typeface="+mn-ea"/>
                <a:cs typeface="+mn-cs"/>
              </a:rPr>
              <a:t>我的团队</a:t>
            </a:r>
            <a:r>
              <a:rPr lang="en" altLang="zh-CN" sz="1200" b="0" i="0" kern="1200" dirty="0">
                <a:solidFill>
                  <a:schemeClr val="tx1"/>
                </a:solidFill>
                <a:effectLst/>
                <a:latin typeface="+mn-lt"/>
                <a:ea typeface="+mn-ea"/>
                <a:cs typeface="+mn-cs"/>
              </a:rPr>
              <a:t>Test Engineering</a:t>
            </a:r>
            <a:r>
              <a:rPr lang="zh-CN" altLang="en-US" sz="1200" b="0" i="0" kern="1200" dirty="0">
                <a:solidFill>
                  <a:schemeClr val="tx1"/>
                </a:solidFill>
                <a:effectLst/>
                <a:latin typeface="+mn-lt"/>
                <a:ea typeface="+mn-ea"/>
                <a:cs typeface="+mn-cs"/>
              </a:rPr>
              <a:t>负责构建以上所有内容使用的通用基础结构，以及维护</a:t>
            </a:r>
            <a:r>
              <a:rPr lang="en" altLang="zh-CN" sz="1200" b="0" i="0" kern="1200" dirty="0" err="1">
                <a:solidFill>
                  <a:schemeClr val="tx1"/>
                </a:solidFill>
                <a:effectLst/>
                <a:latin typeface="+mn-lt"/>
                <a:ea typeface="+mn-ea"/>
                <a:cs typeface="+mn-cs"/>
              </a:rPr>
              <a:t>PHPUnit</a:t>
            </a:r>
            <a:r>
              <a:rPr lang="zh-CN" altLang="en-US" sz="1200" b="0" i="0" kern="1200" dirty="0">
                <a:solidFill>
                  <a:schemeClr val="tx1"/>
                </a:solidFill>
                <a:effectLst/>
                <a:latin typeface="+mn-lt"/>
                <a:ea typeface="+mn-ea"/>
                <a:cs typeface="+mn-cs"/>
              </a:rPr>
              <a:t>和</a:t>
            </a:r>
            <a:r>
              <a:rPr lang="en" altLang="zh-CN" sz="1200" b="0" i="0" kern="1200" dirty="0" err="1">
                <a:solidFill>
                  <a:schemeClr val="tx1"/>
                </a:solidFill>
                <a:effectLst/>
                <a:latin typeface="+mn-lt"/>
                <a:ea typeface="+mn-ea"/>
                <a:cs typeface="+mn-cs"/>
              </a:rPr>
              <a:t>Watir</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没有专门的质量检查团队；所有</a:t>
            </a: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工程师都有责任为其代码编写自动测试，并随着基础代码的更改保持测试的维护。</a:t>
            </a:r>
            <a:br>
              <a:rPr lang="zh-CN" altLang="en-US" dirty="0"/>
            </a:br>
            <a:br>
              <a:rPr lang="zh-CN" altLang="en-US" dirty="0"/>
            </a:br>
            <a:r>
              <a:rPr lang="en"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的测试设置仍在进行中，但以上内容至少是我们在该领域所做的尝试。</a:t>
            </a:r>
            <a:endParaRPr lang="en" altLang="zh-CN" dirty="0"/>
          </a:p>
          <a:p>
            <a:endParaRPr lang="en-US" altLang="zh-CN" dirty="0"/>
          </a:p>
          <a:p>
            <a:endParaRPr lang="zh-CN" altLang="en-US" dirty="0"/>
          </a:p>
        </p:txBody>
      </p:sp>
    </p:spTree>
    <p:extLst>
      <p:ext uri="{BB962C8B-B14F-4D97-AF65-F5344CB8AC3E}">
        <p14:creationId xmlns:p14="http://schemas.microsoft.com/office/powerpoint/2010/main" val="1390588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 altLang="zh-CN" dirty="0">
              <a:hlinkClick r:id="rId3"/>
            </a:endParaRPr>
          </a:p>
          <a:p>
            <a:r>
              <a:rPr lang="en" altLang="zh-CN" dirty="0">
                <a:hlinkClick r:id="rId3"/>
              </a:rPr>
              <a:t>https://dzone.com/articles/continuous-testing-what-why-and-how</a:t>
            </a:r>
            <a:endParaRPr lang="en" altLang="zh-CN" dirty="0"/>
          </a:p>
          <a:p>
            <a:endParaRPr lang="en" altLang="zh-CN" dirty="0"/>
          </a:p>
          <a:p>
            <a:r>
              <a:rPr lang="en" altLang="zh-CN" sz="1200" b="1" i="0" kern="1200" dirty="0">
                <a:solidFill>
                  <a:schemeClr val="tx1"/>
                </a:solidFill>
                <a:effectLst/>
                <a:latin typeface="+mn-lt"/>
                <a:ea typeface="+mn-ea"/>
                <a:cs typeface="+mn-cs"/>
              </a:rPr>
              <a:t>7-Steps to Adopt Continuous Testing</a:t>
            </a:r>
          </a:p>
          <a:p>
            <a:r>
              <a:rPr lang="en" altLang="zh-CN" sz="1200" b="1" i="0" kern="1200" dirty="0">
                <a:solidFill>
                  <a:schemeClr val="tx1"/>
                </a:solidFill>
                <a:effectLst/>
                <a:latin typeface="+mn-lt"/>
                <a:ea typeface="+mn-ea"/>
                <a:cs typeface="+mn-cs"/>
              </a:rPr>
              <a:t>1. Define Tests Early, Even Before Writing Code!</a:t>
            </a:r>
          </a:p>
          <a:p>
            <a:r>
              <a:rPr lang="en"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 altLang="zh-CN" sz="1200" b="0" i="0" u="none" strike="noStrike" kern="1200" dirty="0">
                <a:solidFill>
                  <a:schemeClr val="tx1"/>
                </a:solidFill>
                <a:effectLst/>
                <a:latin typeface="+mn-lt"/>
                <a:ea typeface="+mn-ea"/>
                <a:cs typeface="+mn-cs"/>
                <a:hlinkClick r:id="rId4"/>
              </a:rPr>
              <a:t>Behavior-Driven Development (BDD)</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5"/>
              </a:rPr>
              <a:t>Acceptance Test-Driven Development (ATDD)</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6"/>
              </a:rPr>
              <a:t>Model-Based Testing</a:t>
            </a:r>
            <a:r>
              <a:rPr lang="en" altLang="zh-CN" sz="1200" b="0" i="0" kern="1200" dirty="0">
                <a:solidFill>
                  <a:schemeClr val="tx1"/>
                </a:solidFill>
                <a:effectLst/>
                <a:latin typeface="+mn-lt"/>
                <a:ea typeface="+mn-ea"/>
                <a:cs typeface="+mn-cs"/>
              </a:rPr>
              <a:t> using tools like </a:t>
            </a:r>
            <a:r>
              <a:rPr lang="en" altLang="zh-CN" sz="1200" b="0" i="0" u="none" strike="noStrike" kern="1200" dirty="0">
                <a:solidFill>
                  <a:schemeClr val="tx1"/>
                </a:solidFill>
                <a:effectLst/>
                <a:latin typeface="+mn-lt"/>
                <a:ea typeface="+mn-ea"/>
                <a:cs typeface="+mn-cs"/>
                <a:hlinkClick r:id="rId7"/>
              </a:rPr>
              <a:t>cucumber/gherkin</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8"/>
              </a:rPr>
              <a:t>CA Agile Requirements Designer</a:t>
            </a:r>
            <a:r>
              <a:rPr lang="en"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p>
          <a:p>
            <a:r>
              <a:rPr lang="en" altLang="zh-CN" sz="1200" b="1" i="0" kern="1200" dirty="0">
                <a:solidFill>
                  <a:schemeClr val="tx1"/>
                </a:solidFill>
                <a:effectLst/>
                <a:latin typeface="+mn-lt"/>
                <a:ea typeface="+mn-ea"/>
                <a:cs typeface="+mn-cs"/>
              </a:rPr>
              <a:t>2. Optimize Tests and Coverage</a:t>
            </a:r>
          </a:p>
          <a:p>
            <a:r>
              <a:rPr lang="en"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3. Shift-Left</a:t>
            </a:r>
          </a:p>
          <a:p>
            <a:r>
              <a:rPr lang="en"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 altLang="zh-CN" sz="1200" b="0" i="0" kern="1200" dirty="0" err="1">
                <a:solidFill>
                  <a:schemeClr val="tx1"/>
                </a:solidFill>
                <a:effectLst/>
                <a:latin typeface="+mn-lt"/>
                <a:ea typeface="+mn-ea"/>
                <a:cs typeface="+mn-cs"/>
              </a:rPr>
              <a:t>CoE</a:t>
            </a:r>
            <a:r>
              <a:rPr lang="en"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p>
          <a:p>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4. Provide Complete Test Environments</a:t>
            </a:r>
          </a:p>
          <a:p>
            <a:r>
              <a:rPr lang="en"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p>
          <a:p>
            <a:r>
              <a:rPr lang="en"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p>
          <a:p>
            <a:r>
              <a:rPr lang="en" altLang="zh-CN" sz="1200" b="0" i="0" kern="1200" dirty="0">
                <a:solidFill>
                  <a:schemeClr val="tx1"/>
                </a:solidFill>
                <a:effectLst/>
                <a:latin typeface="+mn-lt"/>
                <a:ea typeface="+mn-ea"/>
                <a:cs typeface="+mn-cs"/>
              </a:rPr>
              <a:t>Test data on demand – helps ensure teams can perform comprehensive tests with production-like data.</a:t>
            </a:r>
          </a:p>
          <a:p>
            <a:r>
              <a:rPr lang="en" altLang="zh-CN" sz="1200" b="0" i="0" kern="1200" dirty="0">
                <a:solidFill>
                  <a:schemeClr val="tx1"/>
                </a:solidFill>
                <a:effectLst/>
                <a:latin typeface="+mn-lt"/>
                <a:ea typeface="+mn-ea"/>
                <a:cs typeface="+mn-cs"/>
              </a:rPr>
              <a:t>Ephemeral environments – ready on demand, decommissioned after use.</a:t>
            </a:r>
          </a:p>
          <a:p>
            <a:r>
              <a:rPr lang="en" altLang="zh-CN" sz="1200" b="1" i="0" kern="1200" dirty="0">
                <a:solidFill>
                  <a:schemeClr val="tx1"/>
                </a:solidFill>
                <a:effectLst/>
                <a:latin typeface="+mn-lt"/>
                <a:ea typeface="+mn-ea"/>
                <a:cs typeface="+mn-cs"/>
              </a:rPr>
              <a:t>5. Get the Right Test Data</a:t>
            </a:r>
          </a:p>
          <a:p>
            <a:r>
              <a:rPr lang="en"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 altLang="zh-CN" sz="1200" b="0" i="0" u="none" strike="noStrike" kern="1200" dirty="0">
                <a:solidFill>
                  <a:schemeClr val="tx1"/>
                </a:solidFill>
                <a:effectLst/>
                <a:latin typeface="+mn-lt"/>
                <a:ea typeface="+mn-ea"/>
                <a:cs typeface="+mn-cs"/>
                <a:hlinkClick r:id="rId9"/>
              </a:rPr>
              <a:t>CA Test Data Manager</a:t>
            </a:r>
            <a:r>
              <a:rPr lang="en"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p>
          <a:p>
            <a:r>
              <a:rPr lang="en" altLang="zh-CN" sz="1200" b="1" i="0" kern="1200" dirty="0">
                <a:solidFill>
                  <a:schemeClr val="tx1"/>
                </a:solidFill>
                <a:effectLst/>
                <a:latin typeface="+mn-lt"/>
                <a:ea typeface="+mn-ea"/>
                <a:cs typeface="+mn-cs"/>
              </a:rPr>
              <a:t>6. Don’t Forget to Shift Right!</a:t>
            </a:r>
          </a:p>
          <a:p>
            <a:r>
              <a:rPr lang="en"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p>
          <a:p>
            <a:r>
              <a:rPr lang="en" altLang="zh-CN" sz="1200" b="0" i="0" kern="1200" dirty="0">
                <a:solidFill>
                  <a:schemeClr val="tx1"/>
                </a:solidFill>
                <a:effectLst/>
                <a:latin typeface="+mn-lt"/>
                <a:ea typeface="+mn-ea"/>
                <a:cs typeface="+mn-cs"/>
              </a:rPr>
              <a:t>Many of the nimblest companies like </a:t>
            </a:r>
            <a:r>
              <a:rPr lang="en" altLang="zh-CN" sz="1200" b="0" i="0" u="none" strike="noStrike" kern="1200" dirty="0">
                <a:solidFill>
                  <a:schemeClr val="tx1"/>
                </a:solidFill>
                <a:effectLst/>
                <a:latin typeface="+mn-lt"/>
                <a:ea typeface="+mn-ea"/>
                <a:cs typeface="+mn-cs"/>
                <a:hlinkClick r:id="rId10"/>
              </a:rPr>
              <a:t>Facebook</a:t>
            </a:r>
            <a:r>
              <a:rPr lang="en"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 altLang="zh-CN" sz="1200" b="0" i="0" u="none" strike="noStrike" kern="1200" dirty="0">
                <a:solidFill>
                  <a:schemeClr val="tx1"/>
                </a:solidFill>
                <a:effectLst/>
                <a:latin typeface="+mn-lt"/>
                <a:ea typeface="+mn-ea"/>
                <a:cs typeface="+mn-cs"/>
                <a:hlinkClick r:id="rId11"/>
              </a:rPr>
              <a:t>“must” for adopting DevOps practices</a:t>
            </a:r>
            <a:r>
              <a:rPr lang="en" altLang="zh-CN" sz="1200" b="0" i="0" kern="1200" dirty="0">
                <a:solidFill>
                  <a:schemeClr val="tx1"/>
                </a:solidFill>
                <a:effectLst/>
                <a:latin typeface="+mn-lt"/>
                <a:ea typeface="+mn-ea"/>
                <a:cs typeface="+mn-cs"/>
              </a:rPr>
              <a:t>.</a:t>
            </a:r>
          </a:p>
          <a:p>
            <a:r>
              <a:rPr lang="en" altLang="zh-CN" sz="1200" b="1" i="0" kern="1200" dirty="0">
                <a:solidFill>
                  <a:schemeClr val="tx1"/>
                </a:solidFill>
                <a:effectLst/>
                <a:latin typeface="+mn-lt"/>
                <a:ea typeface="+mn-ea"/>
                <a:cs typeface="+mn-cs"/>
              </a:rPr>
              <a:t>7. Use Data and Metrics to Continuously Improve</a:t>
            </a:r>
          </a:p>
          <a:p>
            <a:r>
              <a:rPr lang="en"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p>
          <a:p>
            <a:endParaRPr lang="zh-CN" altLang="en-US" dirty="0"/>
          </a:p>
        </p:txBody>
      </p:sp>
    </p:spTree>
    <p:extLst>
      <p:ext uri="{BB962C8B-B14F-4D97-AF65-F5344CB8AC3E}">
        <p14:creationId xmlns:p14="http://schemas.microsoft.com/office/powerpoint/2010/main" val="1092658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The Key to Continuous Testing with Continuous Quality</a:t>
            </a:r>
          </a:p>
          <a:p>
            <a:r>
              <a:rPr lang="en" altLang="zh-CN" dirty="0">
                <a:hlinkClick r:id="rId3"/>
              </a:rPr>
              <a:t>https://dzone.com/articles/automated-white-box-testing-the-key-to-continuous</a:t>
            </a:r>
            <a:endParaRPr lang="en" altLang="zh-CN" dirty="0"/>
          </a:p>
          <a:p>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The New Rules of Software Testing</a:t>
            </a:r>
          </a:p>
          <a:p>
            <a:r>
              <a:rPr lang="en" altLang="zh-CN" sz="1200" b="0" i="0" kern="1200" dirty="0">
                <a:solidFill>
                  <a:schemeClr val="tx1"/>
                </a:solidFill>
                <a:effectLst/>
                <a:latin typeface="+mn-lt"/>
                <a:ea typeface="+mn-ea"/>
                <a:cs typeface="+mn-cs"/>
              </a:rPr>
              <a:t>In the age of Continuous Delivery, software testing must conform to a new set of rules:</a:t>
            </a:r>
          </a:p>
          <a:p>
            <a:r>
              <a:rPr lang="en" altLang="zh-CN" sz="1200" b="0" i="0" kern="1200" dirty="0">
                <a:solidFill>
                  <a:schemeClr val="tx1"/>
                </a:solidFill>
                <a:effectLst/>
                <a:latin typeface="+mn-lt"/>
                <a:ea typeface="+mn-ea"/>
                <a:cs typeface="+mn-cs"/>
              </a:rPr>
              <a:t>Testing must be continuous and keep pace with software development.</a:t>
            </a:r>
          </a:p>
          <a:p>
            <a:r>
              <a:rPr lang="en" altLang="zh-CN" sz="1200" b="0" i="0" kern="1200" dirty="0">
                <a:solidFill>
                  <a:schemeClr val="tx1"/>
                </a:solidFill>
                <a:effectLst/>
                <a:latin typeface="+mn-lt"/>
                <a:ea typeface="+mn-ea"/>
                <a:cs typeface="+mn-cs"/>
              </a:rPr>
              <a:t>Test operations must run automatically and operate at high speed.</a:t>
            </a:r>
          </a:p>
          <a:p>
            <a:r>
              <a:rPr lang="en" altLang="zh-CN" sz="1200" b="0" i="0" kern="1200" dirty="0">
                <a:solidFill>
                  <a:schemeClr val="tx1"/>
                </a:solidFill>
                <a:effectLst/>
                <a:latin typeface="+mn-lt"/>
                <a:ea typeface="+mn-ea"/>
                <a:cs typeface="+mn-cs"/>
              </a:rPr>
              <a:t>All of the application code must be fully tested (100% code coverage).</a:t>
            </a:r>
          </a:p>
          <a:p>
            <a:r>
              <a:rPr lang="en" altLang="zh-CN" sz="1200" b="0" i="0" kern="1200" dirty="0">
                <a:solidFill>
                  <a:schemeClr val="tx1"/>
                </a:solidFill>
                <a:effectLst/>
                <a:latin typeface="+mn-lt"/>
                <a:ea typeface="+mn-ea"/>
                <a:cs typeface="+mn-cs"/>
              </a:rPr>
              <a:t>All test data must be generated on-demand and not pruned from production data.</a:t>
            </a:r>
          </a:p>
          <a:p>
            <a:r>
              <a:rPr lang="en" altLang="zh-CN" sz="1200" b="0" i="0" kern="1200" dirty="0">
                <a:solidFill>
                  <a:schemeClr val="tx1"/>
                </a:solidFill>
                <a:effectLst/>
                <a:latin typeface="+mn-lt"/>
                <a:ea typeface="+mn-ea"/>
                <a:cs typeface="+mn-cs"/>
              </a:rPr>
              <a:t>Data must represent the format needed (realistic, random, patterned, conditioned).</a:t>
            </a:r>
          </a:p>
          <a:p>
            <a:r>
              <a:rPr lang="en" altLang="zh-CN" sz="1200" b="0" i="0" kern="1200" dirty="0">
                <a:solidFill>
                  <a:schemeClr val="tx1"/>
                </a:solidFill>
                <a:effectLst/>
                <a:latin typeface="+mn-lt"/>
                <a:ea typeface="+mn-ea"/>
                <a:cs typeface="+mn-cs"/>
              </a:rPr>
              <a:t>Test code and data must automatically update to reflect changes in data models.</a:t>
            </a:r>
          </a:p>
          <a:p>
            <a:r>
              <a:rPr lang="en" altLang="zh-CN" sz="1200" b="0" i="0" kern="1200" dirty="0">
                <a:solidFill>
                  <a:schemeClr val="tx1"/>
                </a:solidFill>
                <a:effectLst/>
                <a:latin typeface="+mn-lt"/>
                <a:ea typeface="+mn-ea"/>
                <a:cs typeface="+mn-cs"/>
              </a:rPr>
              <a:t>The user experience must be intuitive allowing a tester to use it in a matter of days.</a:t>
            </a:r>
          </a:p>
          <a:p>
            <a:r>
              <a:rPr lang="en" altLang="zh-CN" sz="1200" b="0" i="0" kern="1200" dirty="0">
                <a:solidFill>
                  <a:schemeClr val="tx1"/>
                </a:solidFill>
                <a:effectLst/>
                <a:latin typeface="+mn-lt"/>
                <a:ea typeface="+mn-ea"/>
                <a:cs typeface="+mn-cs"/>
              </a:rPr>
              <a:t>The solution must be low cost allowing any organization to afford and utilize it.</a:t>
            </a:r>
          </a:p>
          <a:p>
            <a:endParaRPr lang="en"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5533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Facebook成立于2004年，其使命是赋予人们建立社区并使世界更紧密联系的力量。人们使用我们的产品与朋友和家人保持联系，发现世界上正在发生的事情，并与他们分享和表达重要的事情。</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我们的应用程序和服务系列，我们正在建立另一种类型的公司，该公司将世界各地的数十亿人联系在一起，为他们提供分享最重要的事情的方法，并帮助人们更加紧密地联系在一起。无论我们是在开发新产品还是在帮助小型企业扩大业务范围，Facebook的员工都是核心建设者。我们的全球团队不断进行迭代，解决问题，并共同努力，使世界各地的人们能够以有意义的方式建立社区并建立联系。</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61150" y="1433513"/>
            <a:ext cx="6781800" cy="3867150"/>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6828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10/15/19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10/15/19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10/15/19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10/15/19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brightpointsecurity.com/category/in-the-new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atirmelon.com/2012/11/02/automated-wcag-2-0-accessibility-testing-in-the-build-pipelin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etflix/SimianArmy/wiki/Chaos-Monke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lumbr.e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3595215"/>
          </a:xfrm>
          <a:prstGeom prst="rect">
            <a:avLst/>
          </a:prstGeom>
        </p:spPr>
        <p:txBody>
          <a:bodyPr vert="horz" wrap="square" lIns="0" tIns="12065" rIns="0" bIns="0" rtlCol="0">
            <a:spAutoFit/>
          </a:bodyPr>
          <a:lstStyle/>
          <a:p>
            <a:pPr marL="12700" marR="5080">
              <a:lnSpc>
                <a:spcPct val="100000"/>
              </a:lnSpc>
              <a:spcBef>
                <a:spcPts val="95"/>
              </a:spcBef>
            </a:pP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&lt;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一句成语</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&gt;-</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96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96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40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a:t>
            </a:r>
            <a:r>
              <a:rPr lang="zh-CN" altLang="en-US" dirty="0"/>
              <a:t>盈利模式</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11282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b="0" dirty="0"/>
              <a:t>Facebook2017</a:t>
            </a:r>
            <a:r>
              <a:rPr lang="zh-CN" altLang="en-US" b="0" dirty="0"/>
              <a:t>年第四季度和全年业绩</a:t>
            </a:r>
            <a:endParaRPr lang="zh-CN" altLang="en-US" dirty="0"/>
          </a:p>
        </p:txBody>
      </p:sp>
      <p:pic>
        <p:nvPicPr>
          <p:cNvPr id="4" name="图片 3">
            <a:extLst>
              <a:ext uri="{FF2B5EF4-FFF2-40B4-BE49-F238E27FC236}">
                <a16:creationId xmlns:a16="http://schemas.microsoft.com/office/drawing/2014/main" id="{C0C0772F-DBE7-FC40-8291-F5B62552660D}"/>
              </a:ext>
            </a:extLst>
          </p:cNvPr>
          <p:cNvPicPr>
            <a:picLocks noChangeAspect="1"/>
          </p:cNvPicPr>
          <p:nvPr/>
        </p:nvPicPr>
        <p:blipFill>
          <a:blip r:embed="rId3"/>
          <a:stretch>
            <a:fillRect/>
          </a:stretch>
        </p:blipFill>
        <p:spPr>
          <a:xfrm>
            <a:off x="446725" y="2530475"/>
            <a:ext cx="18652170" cy="7246620"/>
          </a:xfrm>
          <a:prstGeom prst="rect">
            <a:avLst/>
          </a:prstGeom>
        </p:spPr>
      </p:pic>
    </p:spTree>
    <p:extLst>
      <p:ext uri="{BB962C8B-B14F-4D97-AF65-F5344CB8AC3E}">
        <p14:creationId xmlns:p14="http://schemas.microsoft.com/office/powerpoint/2010/main" val="394837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p>
        </p:txBody>
      </p:sp>
      <p:pic>
        <p:nvPicPr>
          <p:cNvPr id="3" name="图片 2">
            <a:extLst>
              <a:ext uri="{FF2B5EF4-FFF2-40B4-BE49-F238E27FC236}">
                <a16:creationId xmlns:a16="http://schemas.microsoft.com/office/drawing/2014/main" id="{95386C34-FBD0-6449-9D3B-5FAE64BD1A8D}"/>
              </a:ext>
            </a:extLst>
          </p:cNvPr>
          <p:cNvPicPr>
            <a:picLocks noChangeAspect="1"/>
          </p:cNvPicPr>
          <p:nvPr/>
        </p:nvPicPr>
        <p:blipFill>
          <a:blip r:embed="rId3"/>
          <a:stretch>
            <a:fillRect/>
          </a:stretch>
        </p:blipFill>
        <p:spPr>
          <a:xfrm>
            <a:off x="1005204" y="2472539"/>
            <a:ext cx="18093689" cy="8019393"/>
          </a:xfrm>
          <a:prstGeom prst="rect">
            <a:avLst/>
          </a:prstGeom>
        </p:spPr>
      </p:pic>
    </p:spTree>
    <p:extLst>
      <p:ext uri="{BB962C8B-B14F-4D97-AF65-F5344CB8AC3E}">
        <p14:creationId xmlns:p14="http://schemas.microsoft.com/office/powerpoint/2010/main" val="3948377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a:t>的架构</a:t>
            </a:r>
          </a:p>
        </p:txBody>
      </p:sp>
      <p:sp>
        <p:nvSpPr>
          <p:cNvPr id="6" name="副标题 5"/>
          <p:cNvSpPr>
            <a:spLocks noGrp="1"/>
          </p:cNvSpPr>
          <p:nvPr>
            <p:ph type="subTitle" idx="4"/>
          </p:nvPr>
        </p:nvSpPr>
        <p:spPr>
          <a:xfrm>
            <a:off x="2892514" y="5534030"/>
            <a:ext cx="14319071" cy="823302"/>
          </a:xfrm>
        </p:spPr>
        <p:txBody>
          <a:bodyPr/>
          <a:lstStyle/>
          <a:p>
            <a:pPr algn="ct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a:t>的工具</a:t>
            </a:r>
          </a:p>
        </p:txBody>
      </p:sp>
      <p:sp>
        <p:nvSpPr>
          <p:cNvPr id="6" name="副标题 5"/>
          <p:cNvSpPr>
            <a:spLocks noGrp="1"/>
          </p:cNvSpPr>
          <p:nvPr>
            <p:ph type="subTitle" idx="4"/>
          </p:nvPr>
        </p:nvSpPr>
        <p:spPr>
          <a:xfrm>
            <a:off x="2892514" y="5534030"/>
            <a:ext cx="14319071" cy="823302"/>
          </a:xfrm>
        </p:spPr>
        <p:txBody>
          <a:bodyPr/>
          <a:lstStyle/>
          <a:p>
            <a:pPr algn="ctr"/>
            <a:endParaRPr kumimoji="1" lang="zh-CN" altLang="en-US" dirty="0"/>
          </a:p>
        </p:txBody>
      </p:sp>
    </p:spTree>
    <p:extLst>
      <p:ext uri="{BB962C8B-B14F-4D97-AF65-F5344CB8AC3E}">
        <p14:creationId xmlns:p14="http://schemas.microsoft.com/office/powerpoint/2010/main" val="393604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Continuous Delivery Landscape</a:t>
            </a:r>
            <a:endParaRPr lang="zh-CN" altLang="en-US" dirty="0"/>
          </a:p>
        </p:txBody>
      </p:sp>
      <p:pic>
        <p:nvPicPr>
          <p:cNvPr id="3" name="图片 2">
            <a:extLst>
              <a:ext uri="{FF2B5EF4-FFF2-40B4-BE49-F238E27FC236}">
                <a16:creationId xmlns:a16="http://schemas.microsoft.com/office/drawing/2014/main" id="{94BD2DD0-CF47-8E45-BA56-DD79CF9BE8ED}"/>
              </a:ext>
            </a:extLst>
          </p:cNvPr>
          <p:cNvPicPr>
            <a:picLocks noChangeAspect="1"/>
          </p:cNvPicPr>
          <p:nvPr/>
        </p:nvPicPr>
        <p:blipFill>
          <a:blip r:embed="rId3"/>
          <a:stretch>
            <a:fillRect/>
          </a:stretch>
        </p:blipFill>
        <p:spPr>
          <a:xfrm>
            <a:off x="1005205" y="2183719"/>
            <a:ext cx="18093690" cy="9141505"/>
          </a:xfrm>
          <a:prstGeom prst="rect">
            <a:avLst/>
          </a:prstGeom>
        </p:spPr>
      </p:pic>
    </p:spTree>
    <p:extLst>
      <p:ext uri="{BB962C8B-B14F-4D97-AF65-F5344CB8AC3E}">
        <p14:creationId xmlns:p14="http://schemas.microsoft.com/office/powerpoint/2010/main" val="116493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dirty="0"/>
              <a:t>应用和数据</a:t>
            </a:r>
          </a:p>
        </p:txBody>
      </p:sp>
      <p:pic>
        <p:nvPicPr>
          <p:cNvPr id="14" name="图片 13">
            <a:extLst>
              <a:ext uri="{FF2B5EF4-FFF2-40B4-BE49-F238E27FC236}">
                <a16:creationId xmlns:a16="http://schemas.microsoft.com/office/drawing/2014/main" id="{99A3AAD5-A5F3-A246-B31F-52FCA215A0FD}"/>
              </a:ext>
            </a:extLst>
          </p:cNvPr>
          <p:cNvPicPr>
            <a:picLocks noChangeAspect="1"/>
          </p:cNvPicPr>
          <p:nvPr/>
        </p:nvPicPr>
        <p:blipFill>
          <a:blip r:embed="rId3"/>
          <a:stretch>
            <a:fillRect/>
          </a:stretch>
        </p:blipFill>
        <p:spPr>
          <a:xfrm>
            <a:off x="1441450" y="2183130"/>
            <a:ext cx="17221200" cy="9281268"/>
          </a:xfrm>
          <a:prstGeom prst="rect">
            <a:avLst/>
          </a:prstGeom>
        </p:spPr>
      </p:pic>
    </p:spTree>
    <p:extLst>
      <p:ext uri="{BB962C8B-B14F-4D97-AF65-F5344CB8AC3E}">
        <p14:creationId xmlns:p14="http://schemas.microsoft.com/office/powerpoint/2010/main" val="164460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en" altLang="zh-CN" dirty="0"/>
              <a:t>DevOps</a:t>
            </a:r>
            <a:br>
              <a:rPr lang="en" altLang="zh-CN" dirty="0"/>
            </a:br>
            <a:endParaRPr lang="zh-CN" altLang="en-US" dirty="0"/>
          </a:p>
        </p:txBody>
      </p:sp>
      <p:pic>
        <p:nvPicPr>
          <p:cNvPr id="3" name="图片 2">
            <a:extLst>
              <a:ext uri="{FF2B5EF4-FFF2-40B4-BE49-F238E27FC236}">
                <a16:creationId xmlns:a16="http://schemas.microsoft.com/office/drawing/2014/main" id="{C2C7225F-5481-7D42-AFC7-E13A472B6554}"/>
              </a:ext>
            </a:extLst>
          </p:cNvPr>
          <p:cNvPicPr>
            <a:picLocks noChangeAspect="1"/>
          </p:cNvPicPr>
          <p:nvPr/>
        </p:nvPicPr>
        <p:blipFill>
          <a:blip r:embed="rId3"/>
          <a:stretch>
            <a:fillRect/>
          </a:stretch>
        </p:blipFill>
        <p:spPr>
          <a:xfrm>
            <a:off x="1670050" y="3087281"/>
            <a:ext cx="15936523" cy="7367994"/>
          </a:xfrm>
          <a:prstGeom prst="rect">
            <a:avLst/>
          </a:prstGeom>
        </p:spPr>
      </p:pic>
    </p:spTree>
    <p:extLst>
      <p:ext uri="{BB962C8B-B14F-4D97-AF65-F5344CB8AC3E}">
        <p14:creationId xmlns:p14="http://schemas.microsoft.com/office/powerpoint/2010/main" val="708437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实用工具</a:t>
            </a:r>
            <a:br>
              <a:rPr lang="en" altLang="zh-CN" dirty="0"/>
            </a:br>
            <a:endParaRPr lang="zh-CN" altLang="en-US" dirty="0"/>
          </a:p>
        </p:txBody>
      </p:sp>
      <p:pic>
        <p:nvPicPr>
          <p:cNvPr id="4" name="图片 3">
            <a:extLst>
              <a:ext uri="{FF2B5EF4-FFF2-40B4-BE49-F238E27FC236}">
                <a16:creationId xmlns:a16="http://schemas.microsoft.com/office/drawing/2014/main" id="{C9E643FE-6DBA-FE4B-BD66-25F58CB02781}"/>
              </a:ext>
            </a:extLst>
          </p:cNvPr>
          <p:cNvPicPr>
            <a:picLocks noChangeAspect="1"/>
          </p:cNvPicPr>
          <p:nvPr/>
        </p:nvPicPr>
        <p:blipFill>
          <a:blip r:embed="rId3"/>
          <a:stretch>
            <a:fillRect/>
          </a:stretch>
        </p:blipFill>
        <p:spPr>
          <a:xfrm>
            <a:off x="1441450" y="2392214"/>
            <a:ext cx="16002000" cy="9054931"/>
          </a:xfrm>
          <a:prstGeom prst="rect">
            <a:avLst/>
          </a:prstGeom>
        </p:spPr>
      </p:pic>
    </p:spTree>
    <p:extLst>
      <p:ext uri="{BB962C8B-B14F-4D97-AF65-F5344CB8AC3E}">
        <p14:creationId xmlns:p14="http://schemas.microsoft.com/office/powerpoint/2010/main" val="133329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354491"/>
          </a:xfrm>
        </p:spPr>
        <p:txBody>
          <a:bodyPr/>
          <a:lstStyle/>
          <a:p>
            <a:r>
              <a:rPr lang="zh-CN" altLang="en-US" dirty="0"/>
              <a:t>商业工具</a:t>
            </a:r>
            <a:br>
              <a:rPr lang="en" altLang="zh-CN" dirty="0"/>
            </a:br>
            <a:endParaRPr lang="zh-CN" altLang="en-US" dirty="0"/>
          </a:p>
        </p:txBody>
      </p:sp>
      <p:pic>
        <p:nvPicPr>
          <p:cNvPr id="4" name="图片 3">
            <a:extLst>
              <a:ext uri="{FF2B5EF4-FFF2-40B4-BE49-F238E27FC236}">
                <a16:creationId xmlns:a16="http://schemas.microsoft.com/office/drawing/2014/main" id="{5ECB6C37-5E38-D24F-92AC-2ED2F72B7950}"/>
              </a:ext>
            </a:extLst>
          </p:cNvPr>
          <p:cNvPicPr>
            <a:picLocks noChangeAspect="1"/>
          </p:cNvPicPr>
          <p:nvPr/>
        </p:nvPicPr>
        <p:blipFill>
          <a:blip r:embed="rId3"/>
          <a:stretch>
            <a:fillRect/>
          </a:stretch>
        </p:blipFill>
        <p:spPr>
          <a:xfrm>
            <a:off x="1593850" y="3360965"/>
            <a:ext cx="15316200" cy="3944209"/>
          </a:xfrm>
          <a:prstGeom prst="rect">
            <a:avLst/>
          </a:prstGeom>
        </p:spPr>
      </p:pic>
    </p:spTree>
    <p:extLst>
      <p:ext uri="{BB962C8B-B14F-4D97-AF65-F5344CB8AC3E}">
        <p14:creationId xmlns:p14="http://schemas.microsoft.com/office/powerpoint/2010/main" val="504567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130354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Facebook Development </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757130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 There is no detailed plan to achieve a final, well-specified product.</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work directly on a common codebase with no branches and merging. • There is no separate QA team responsible for testing.</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New code is released at a high rate, currently twice every working day.</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self-select what to work on.</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There is no assignment of blame for failures. </a:t>
            </a:r>
          </a:p>
        </p:txBody>
      </p:sp>
    </p:spTree>
    <p:extLst>
      <p:ext uri="{BB962C8B-B14F-4D97-AF65-F5344CB8AC3E}">
        <p14:creationId xmlns:p14="http://schemas.microsoft.com/office/powerpoint/2010/main" val="137124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Facebook Deployment  </a:t>
            </a:r>
            <a:endParaRPr lang="zh-CN" altLang="en-US" dirty="0"/>
          </a:p>
        </p:txBody>
      </p:sp>
      <p:pic>
        <p:nvPicPr>
          <p:cNvPr id="3" name="图片 2">
            <a:extLst>
              <a:ext uri="{FF2B5EF4-FFF2-40B4-BE49-F238E27FC236}">
                <a16:creationId xmlns:a16="http://schemas.microsoft.com/office/drawing/2014/main" id="{546DEE9C-C472-2E4F-8D2D-9D4765F51E36}"/>
              </a:ext>
            </a:extLst>
          </p:cNvPr>
          <p:cNvPicPr>
            <a:picLocks noChangeAspect="1"/>
          </p:cNvPicPr>
          <p:nvPr/>
        </p:nvPicPr>
        <p:blipFill>
          <a:blip r:embed="rId3"/>
          <a:stretch>
            <a:fillRect/>
          </a:stretch>
        </p:blipFill>
        <p:spPr>
          <a:xfrm>
            <a:off x="1005205" y="2530475"/>
            <a:ext cx="18093690" cy="6934200"/>
          </a:xfrm>
          <a:prstGeom prst="rect">
            <a:avLst/>
          </a:prstGeom>
        </p:spPr>
      </p:pic>
    </p:spTree>
    <p:extLst>
      <p:ext uri="{BB962C8B-B14F-4D97-AF65-F5344CB8AC3E}">
        <p14:creationId xmlns:p14="http://schemas.microsoft.com/office/powerpoint/2010/main" val="107355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DevOps</a:t>
            </a:r>
            <a:r>
              <a:rPr lang="zh-CN" altLang="en-US" dirty="0"/>
              <a:t> </a:t>
            </a:r>
            <a:r>
              <a:rPr lang="en-US" altLang="zh-CN" dirty="0"/>
              <a:t>Stages</a:t>
            </a:r>
            <a:endParaRPr lang="zh-CN" altLang="en-US" dirty="0"/>
          </a:p>
        </p:txBody>
      </p:sp>
      <p:pic>
        <p:nvPicPr>
          <p:cNvPr id="5" name="图片 4">
            <a:extLst>
              <a:ext uri="{FF2B5EF4-FFF2-40B4-BE49-F238E27FC236}">
                <a16:creationId xmlns:a16="http://schemas.microsoft.com/office/drawing/2014/main" id="{4326E147-EC28-6E4D-BF83-056817F57090}"/>
              </a:ext>
            </a:extLst>
          </p:cNvPr>
          <p:cNvPicPr>
            <a:picLocks noChangeAspect="1"/>
          </p:cNvPicPr>
          <p:nvPr/>
        </p:nvPicPr>
        <p:blipFill>
          <a:blip r:embed="rId3"/>
          <a:stretch>
            <a:fillRect/>
          </a:stretch>
        </p:blipFill>
        <p:spPr>
          <a:xfrm>
            <a:off x="998855" y="2289447"/>
            <a:ext cx="17505045" cy="8165828"/>
          </a:xfrm>
          <a:prstGeom prst="rect">
            <a:avLst/>
          </a:prstGeom>
        </p:spPr>
      </p:pic>
    </p:spTree>
    <p:extLst>
      <p:ext uri="{BB962C8B-B14F-4D97-AF65-F5344CB8AC3E}">
        <p14:creationId xmlns:p14="http://schemas.microsoft.com/office/powerpoint/2010/main" val="3261513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Version</a:t>
            </a:r>
            <a:r>
              <a:rPr lang="zh-CN" altLang="en-US" b="0" dirty="0"/>
              <a:t> </a:t>
            </a:r>
            <a:r>
              <a:rPr lang="en-US" altLang="zh-CN" b="0" dirty="0"/>
              <a:t>Control</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258532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Regression tests</a:t>
            </a:r>
          </a:p>
          <a:p>
            <a:r>
              <a:rPr lang="en" altLang="zh-CN" sz="5400" dirty="0">
                <a:solidFill>
                  <a:schemeClr val="bg1"/>
                </a:solidFill>
                <a:latin typeface="Microsoft YaHei" panose="020B0503020204020204" pitchFamily="34" charset="-122"/>
                <a:ea typeface="Microsoft YaHei" panose="020B0503020204020204" pitchFamily="34" charset="-122"/>
              </a:rPr>
              <a:t>Integration tests</a:t>
            </a:r>
          </a:p>
          <a:p>
            <a:r>
              <a:rPr lang="en" altLang="zh-CN" sz="5400" dirty="0">
                <a:solidFill>
                  <a:schemeClr val="bg1"/>
                </a:solidFill>
                <a:latin typeface="Microsoft YaHei" panose="020B0503020204020204" pitchFamily="34" charset="-122"/>
                <a:ea typeface="Microsoft YaHei" panose="020B0503020204020204" pitchFamily="34" charset="-122"/>
              </a:rPr>
              <a:t>UI tests</a:t>
            </a:r>
          </a:p>
        </p:txBody>
      </p:sp>
    </p:spTree>
    <p:extLst>
      <p:ext uri="{BB962C8B-B14F-4D97-AF65-F5344CB8AC3E}">
        <p14:creationId xmlns:p14="http://schemas.microsoft.com/office/powerpoint/2010/main" val="275374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Continuous Delivery</a:t>
            </a:r>
            <a:r>
              <a:rPr lang="zh-CN" altLang="en-US" b="0" dirty="0"/>
              <a:t> </a:t>
            </a:r>
            <a:r>
              <a:rPr lang="en" altLang="zh-CN" b="0" dirty="0"/>
              <a:t>pipeline</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136650" y="2606675"/>
            <a:ext cx="17526000" cy="9233297"/>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Regression tests</a:t>
            </a:r>
          </a:p>
          <a:p>
            <a:r>
              <a:rPr lang="en" altLang="zh-CN" sz="5400" dirty="0">
                <a:solidFill>
                  <a:schemeClr val="bg1"/>
                </a:solidFill>
                <a:latin typeface="Microsoft YaHei" panose="020B0503020204020204" pitchFamily="34" charset="-122"/>
                <a:ea typeface="Microsoft YaHei" panose="020B0503020204020204" pitchFamily="34" charset="-122"/>
              </a:rPr>
              <a:t>Integration tests</a:t>
            </a:r>
          </a:p>
          <a:p>
            <a:r>
              <a:rPr lang="en" altLang="zh-CN" sz="5400" dirty="0">
                <a:solidFill>
                  <a:schemeClr val="bg1"/>
                </a:solidFill>
                <a:latin typeface="Microsoft YaHei" panose="020B0503020204020204" pitchFamily="34" charset="-122"/>
                <a:ea typeface="Microsoft YaHei" panose="020B0503020204020204" pitchFamily="34" charset="-122"/>
              </a:rPr>
              <a:t>UI tests</a:t>
            </a:r>
          </a:p>
          <a:p>
            <a:r>
              <a:rPr lang="en" altLang="zh-CN" sz="5400" dirty="0">
                <a:solidFill>
                  <a:schemeClr val="bg1"/>
                </a:solidFill>
                <a:latin typeface="Microsoft YaHei" panose="020B0503020204020204" pitchFamily="34" charset="-122"/>
                <a:ea typeface="Microsoft YaHei" panose="020B0503020204020204" pitchFamily="34" charset="-122"/>
              </a:rPr>
              <a:t>Performance tests</a:t>
            </a:r>
          </a:p>
          <a:p>
            <a:r>
              <a:rPr lang="en" altLang="zh-CN" sz="5400" dirty="0">
                <a:solidFill>
                  <a:schemeClr val="bg1"/>
                </a:solidFill>
                <a:latin typeface="Microsoft YaHei" panose="020B0503020204020204" pitchFamily="34" charset="-122"/>
                <a:ea typeface="Microsoft YaHei" panose="020B0503020204020204" pitchFamily="34" charset="-122"/>
              </a:rPr>
              <a:t>Latency tests</a:t>
            </a:r>
          </a:p>
          <a:p>
            <a:r>
              <a:rPr lang="en" altLang="zh-CN" sz="5400" dirty="0">
                <a:solidFill>
                  <a:schemeClr val="bg1"/>
                </a:solidFill>
                <a:latin typeface="Microsoft YaHei" panose="020B0503020204020204" pitchFamily="34" charset="-122"/>
                <a:ea typeface="Microsoft YaHei" panose="020B0503020204020204" pitchFamily="34" charset="-122"/>
              </a:rPr>
              <a:t>Scanning for OWASP top 25 vulnerabilities</a:t>
            </a:r>
          </a:p>
          <a:p>
            <a:r>
              <a:rPr lang="en" altLang="zh-CN" sz="5400" dirty="0">
                <a:solidFill>
                  <a:schemeClr val="bg1"/>
                </a:solidFill>
                <a:latin typeface="Microsoft YaHei" panose="020B0503020204020204" pitchFamily="34" charset="-122"/>
                <a:ea typeface="Microsoft YaHei" panose="020B0503020204020204" pitchFamily="34" charset="-122"/>
              </a:rPr>
              <a:t>General security scanning, as for example offered by </a:t>
            </a:r>
            <a:r>
              <a:rPr lang="en" altLang="zh-CN" sz="54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BrightPoint Security</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Accessibility compliance to ensure sur app is usable by people with disabilities </a:t>
            </a:r>
            <a:r>
              <a:rPr lang="en" altLang="zh-CN" sz="54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see this blog</a:t>
            </a:r>
            <a:r>
              <a:rPr lang="en" altLang="zh-CN" sz="5400" dirty="0">
                <a:solidFill>
                  <a:schemeClr val="bg1"/>
                </a:solidFill>
                <a:latin typeface="Microsoft YaHei" panose="020B0503020204020204" pitchFamily="34" charset="-122"/>
                <a:ea typeface="Microsoft YaHei" panose="020B0503020204020204" pitchFamily="34" charset="-122"/>
              </a:rPr>
              <a:t> for example</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7197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b="0" dirty="0"/>
              <a:t>Continuous Delivery</a:t>
            </a:r>
            <a:r>
              <a:rPr lang="zh-CN" altLang="en-US" b="0" dirty="0"/>
              <a:t> </a:t>
            </a:r>
            <a:r>
              <a:rPr lang="en" altLang="zh-CN" b="0" dirty="0"/>
              <a:t>pipeline</a:t>
            </a:r>
            <a:endParaRPr lang="zh-CN" altLang="en-US" dirty="0"/>
          </a:p>
        </p:txBody>
      </p:sp>
      <p:sp>
        <p:nvSpPr>
          <p:cNvPr id="4" name="矩形 3">
            <a:extLst>
              <a:ext uri="{FF2B5EF4-FFF2-40B4-BE49-F238E27FC236}">
                <a16:creationId xmlns:a16="http://schemas.microsoft.com/office/drawing/2014/main" id="{072514AA-F26D-B240-96A3-BB4525118679}"/>
              </a:ext>
            </a:extLst>
          </p:cNvPr>
          <p:cNvSpPr/>
          <p:nvPr/>
        </p:nvSpPr>
        <p:spPr>
          <a:xfrm>
            <a:off x="1005204" y="2183130"/>
            <a:ext cx="18093691" cy="15050274"/>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Time-travel tests to manipulate time for long running scenarios</a:t>
            </a:r>
          </a:p>
          <a:p>
            <a:r>
              <a:rPr lang="en" altLang="zh-CN" sz="5400" dirty="0">
                <a:solidFill>
                  <a:schemeClr val="bg1"/>
                </a:solidFill>
                <a:latin typeface="Microsoft YaHei" panose="020B0503020204020204" pitchFamily="34" charset="-122"/>
                <a:ea typeface="Microsoft YaHei" panose="020B0503020204020204" pitchFamily="34" charset="-122"/>
              </a:rPr>
              <a:t>Time event tests, such as millennium rollover, daylight savings</a:t>
            </a:r>
          </a:p>
          <a:p>
            <a:r>
              <a:rPr lang="en" altLang="zh-CN" sz="5400" dirty="0">
                <a:solidFill>
                  <a:schemeClr val="bg1"/>
                </a:solidFill>
                <a:latin typeface="Microsoft YaHei" panose="020B0503020204020204" pitchFamily="34" charset="-122"/>
                <a:ea typeface="Microsoft YaHei" panose="020B0503020204020204" pitchFamily="34" charset="-122"/>
              </a:rPr>
              <a:t>General event simulation</a:t>
            </a:r>
          </a:p>
          <a:p>
            <a:r>
              <a:rPr lang="en" altLang="zh-CN" sz="5400" dirty="0">
                <a:solidFill>
                  <a:schemeClr val="bg1"/>
                </a:solidFill>
                <a:latin typeface="Microsoft YaHei" panose="020B0503020204020204" pitchFamily="34" charset="-122"/>
                <a:ea typeface="Microsoft YaHei" panose="020B0503020204020204" pitchFamily="34" charset="-122"/>
              </a:rPr>
              <a:t>Traffic flow tests</a:t>
            </a:r>
          </a:p>
          <a:p>
            <a:r>
              <a:rPr lang="en" altLang="zh-CN" sz="5400" dirty="0">
                <a:solidFill>
                  <a:schemeClr val="bg1"/>
                </a:solidFill>
                <a:latin typeface="Microsoft YaHei" panose="020B0503020204020204" pitchFamily="34" charset="-122"/>
                <a:ea typeface="Microsoft YaHei" panose="020B0503020204020204" pitchFamily="34" charset="-122"/>
              </a:rPr>
              <a:t>Tests for specific hardware and OS versions</a:t>
            </a:r>
          </a:p>
          <a:p>
            <a:r>
              <a:rPr lang="en" altLang="zh-CN" sz="5400" dirty="0">
                <a:solidFill>
                  <a:schemeClr val="bg1"/>
                </a:solidFill>
                <a:latin typeface="Microsoft YaHei" panose="020B0503020204020204" pitchFamily="34" charset="-122"/>
                <a:ea typeface="Microsoft YaHei" panose="020B0503020204020204" pitchFamily="34" charset="-122"/>
              </a:rPr>
              <a:t>Tests for dependencies, other software versions, OS changes</a:t>
            </a:r>
          </a:p>
          <a:p>
            <a:r>
              <a:rPr lang="en" altLang="zh-CN" sz="5400" dirty="0">
                <a:solidFill>
                  <a:schemeClr val="bg1"/>
                </a:solidFill>
                <a:latin typeface="Microsoft YaHei" panose="020B0503020204020204" pitchFamily="34" charset="-122"/>
                <a:ea typeface="Microsoft YaHei" panose="020B0503020204020204" pitchFamily="34" charset="-122"/>
              </a:rPr>
              <a:t>Failure tests: selectively destroy bits of application as in </a:t>
            </a:r>
            <a:r>
              <a:rPr lang="en" altLang="zh-CN" sz="54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Chaos Monkey</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Memory leak detection such as provided by </a:t>
            </a:r>
            <a:r>
              <a:rPr lang="en" altLang="zh-CN" sz="54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plumbr</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Regulation and compliance tests (for example automated PCI compliance scans)</a:t>
            </a:r>
          </a:p>
          <a:p>
            <a:r>
              <a:rPr lang="en" altLang="zh-CN" sz="5400" dirty="0">
                <a:solidFill>
                  <a:schemeClr val="bg1"/>
                </a:solidFill>
                <a:latin typeface="Microsoft YaHei" panose="020B0503020204020204" pitchFamily="34" charset="-122"/>
                <a:ea typeface="Microsoft YaHei" panose="020B0503020204020204" pitchFamily="34" charset="-122"/>
              </a:rPr>
              <a:t>App-specific analytics</a:t>
            </a:r>
          </a:p>
          <a:p>
            <a:r>
              <a:rPr lang="en" altLang="zh-CN" sz="5400" dirty="0">
                <a:solidFill>
                  <a:schemeClr val="bg1"/>
                </a:solidFill>
                <a:latin typeface="Microsoft YaHei" panose="020B0503020204020204" pitchFamily="34" charset="-122"/>
                <a:ea typeface="Microsoft YaHei" panose="020B0503020204020204" pitchFamily="34" charset="-122"/>
              </a:rPr>
              <a:t>Performance tests</a:t>
            </a:r>
          </a:p>
          <a:p>
            <a:r>
              <a:rPr lang="en" altLang="zh-CN" sz="5400" dirty="0" err="1">
                <a:solidFill>
                  <a:schemeClr val="bg1"/>
                </a:solidFill>
                <a:latin typeface="Microsoft YaHei" panose="020B0503020204020204" pitchFamily="34" charset="-122"/>
                <a:ea typeface="Microsoft YaHei" panose="020B0503020204020204" pitchFamily="34" charset="-122"/>
              </a:rPr>
              <a:t>Explorability</a:t>
            </a:r>
            <a:r>
              <a:rPr lang="en" altLang="zh-CN" sz="5400" dirty="0">
                <a:solidFill>
                  <a:schemeClr val="bg1"/>
                </a:solidFill>
                <a:latin typeface="Microsoft YaHei" panose="020B0503020204020204" pitchFamily="34" charset="-122"/>
                <a:ea typeface="Microsoft YaHei" panose="020B0503020204020204" pitchFamily="34" charset="-122"/>
              </a:rPr>
              <a:t> tests</a:t>
            </a:r>
          </a:p>
          <a:p>
            <a:r>
              <a:rPr lang="en" altLang="zh-CN" sz="5400" dirty="0">
                <a:solidFill>
                  <a:schemeClr val="bg1"/>
                </a:solidFill>
                <a:latin typeface="Microsoft YaHei" panose="020B0503020204020204" pitchFamily="34" charset="-122"/>
                <a:ea typeface="Microsoft YaHei" panose="020B0503020204020204" pitchFamily="34" charset="-122"/>
              </a:rPr>
              <a:t>Usability tests</a:t>
            </a:r>
          </a:p>
        </p:txBody>
      </p:sp>
    </p:spTree>
    <p:extLst>
      <p:ext uri="{BB962C8B-B14F-4D97-AF65-F5344CB8AC3E}">
        <p14:creationId xmlns:p14="http://schemas.microsoft.com/office/powerpoint/2010/main" val="137015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fontAlgn="base"/>
            <a:r>
              <a:rPr lang="en" altLang="zh-CN" b="0" dirty="0"/>
              <a:t>The practices relate to each other</a:t>
            </a:r>
          </a:p>
        </p:txBody>
      </p:sp>
      <p:pic>
        <p:nvPicPr>
          <p:cNvPr id="3" name="图片 2">
            <a:extLst>
              <a:ext uri="{FF2B5EF4-FFF2-40B4-BE49-F238E27FC236}">
                <a16:creationId xmlns:a16="http://schemas.microsoft.com/office/drawing/2014/main" id="{25A61066-A429-B44E-A4A5-48B6FF48FCB0}"/>
              </a:ext>
            </a:extLst>
          </p:cNvPr>
          <p:cNvPicPr>
            <a:picLocks noChangeAspect="1"/>
          </p:cNvPicPr>
          <p:nvPr/>
        </p:nvPicPr>
        <p:blipFill>
          <a:blip r:embed="rId3"/>
          <a:stretch>
            <a:fillRect/>
          </a:stretch>
        </p:blipFill>
        <p:spPr>
          <a:xfrm>
            <a:off x="1005205" y="2301875"/>
            <a:ext cx="18093690" cy="851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pPr latinLnBrk="0"/>
            <a:r>
              <a:rPr lang="en" altLang="zh-CN" dirty="0"/>
              <a:t>Continuous Deployment</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5909310"/>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 altLang="zh-CN" sz="5400" dirty="0" err="1">
                <a:solidFill>
                  <a:schemeClr val="bg1"/>
                </a:solidFill>
                <a:latin typeface="Microsoft YaHei" panose="020B0503020204020204" pitchFamily="34" charset="-122"/>
                <a:ea typeface="Microsoft YaHei" panose="020B0503020204020204" pitchFamily="34" charset="-122"/>
              </a:rPr>
              <a:t>cremental</a:t>
            </a:r>
            <a:r>
              <a:rPr lang="en" altLang="zh-CN" sz="5400" dirty="0">
                <a:solidFill>
                  <a:schemeClr val="bg1"/>
                </a:solidFill>
                <a:latin typeface="Microsoft YaHei" panose="020B0503020204020204" pitchFamily="34" charset="-122"/>
                <a:ea typeface="Microsoft YaHei" panose="020B0503020204020204" pitchFamily="34" charset="-122"/>
              </a:rPr>
              <a:t> changes</a:t>
            </a:r>
          </a:p>
          <a:p>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more rapid feedback from end users </a:t>
            </a:r>
          </a:p>
          <a:p>
            <a:pPr indent="-285750">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p>
        </p:txBody>
      </p:sp>
    </p:spTree>
    <p:extLst>
      <p:ext uri="{BB962C8B-B14F-4D97-AF65-F5344CB8AC3E}">
        <p14:creationId xmlns:p14="http://schemas.microsoft.com/office/powerpoint/2010/main" val="11004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pPr fontAlgn="base"/>
            <a:r>
              <a:rPr lang="en" altLang="zh-CN" b="0" dirty="0"/>
              <a:t>Continuous Deployment Tools</a:t>
            </a:r>
          </a:p>
        </p:txBody>
      </p:sp>
      <p:sp>
        <p:nvSpPr>
          <p:cNvPr id="5" name="矩形 4">
            <a:extLst>
              <a:ext uri="{FF2B5EF4-FFF2-40B4-BE49-F238E27FC236}">
                <a16:creationId xmlns:a16="http://schemas.microsoft.com/office/drawing/2014/main" id="{59978CBA-3363-3047-96B0-670945BE045B}"/>
              </a:ext>
            </a:extLst>
          </p:cNvPr>
          <p:cNvSpPr/>
          <p:nvPr/>
        </p:nvSpPr>
        <p:spPr>
          <a:xfrm>
            <a:off x="1212850" y="3014762"/>
            <a:ext cx="17526000" cy="5078313"/>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Automated testing</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Rolling deployments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Monitoring and alerts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9843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pPr fontAlgn="base"/>
            <a:r>
              <a:rPr lang="en" altLang="zh-CN" b="0" dirty="0"/>
              <a:t>Continuous Deployment Best Practices</a:t>
            </a:r>
          </a:p>
        </p:txBody>
      </p:sp>
      <p:sp>
        <p:nvSpPr>
          <p:cNvPr id="5" name="矩形 4">
            <a:extLst>
              <a:ext uri="{FF2B5EF4-FFF2-40B4-BE49-F238E27FC236}">
                <a16:creationId xmlns:a16="http://schemas.microsoft.com/office/drawing/2014/main" id="{59978CBA-3363-3047-96B0-670945BE045B}"/>
              </a:ext>
            </a:extLst>
          </p:cNvPr>
          <p:cNvSpPr/>
          <p:nvPr/>
        </p:nvSpPr>
        <p:spPr>
          <a:xfrm>
            <a:off x="1212850" y="2606675"/>
            <a:ext cx="17526000" cy="4247317"/>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Test-driven development</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Single method of deployment </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Containerization</a:t>
            </a:r>
          </a:p>
        </p:txBody>
      </p:sp>
    </p:spTree>
    <p:extLst>
      <p:ext uri="{BB962C8B-B14F-4D97-AF65-F5344CB8AC3E}">
        <p14:creationId xmlns:p14="http://schemas.microsoft.com/office/powerpoint/2010/main" val="43278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dirty="0"/>
              <a:t>The</a:t>
            </a:r>
            <a:r>
              <a:rPr lang="zh-CN" altLang="en-US" dirty="0"/>
              <a:t> </a:t>
            </a:r>
            <a:r>
              <a:rPr lang="en-US" altLang="zh-CN" dirty="0"/>
              <a:t>Dark</a:t>
            </a:r>
            <a:r>
              <a:rPr lang="zh-CN" altLang="en-US" dirty="0"/>
              <a:t> </a:t>
            </a:r>
            <a:r>
              <a:rPr lang="en-US" altLang="zh-CN" dirty="0"/>
              <a:t>Launching</a:t>
            </a:r>
            <a:r>
              <a:rPr lang="zh-CN" altLang="en-US" dirty="0"/>
              <a:t> </a:t>
            </a:r>
            <a:r>
              <a:rPr lang="en-US" altLang="zh-CN" dirty="0"/>
              <a:t>Technique</a:t>
            </a:r>
            <a:endParaRPr lang="zh-CN" altLang="en-US" dirty="0"/>
          </a:p>
        </p:txBody>
      </p:sp>
      <p:pic>
        <p:nvPicPr>
          <p:cNvPr id="5" name="图片 4">
            <a:extLst>
              <a:ext uri="{FF2B5EF4-FFF2-40B4-BE49-F238E27FC236}">
                <a16:creationId xmlns:a16="http://schemas.microsoft.com/office/drawing/2014/main" id="{8413C847-72C6-4E4D-88F8-D3A015DE950B}"/>
              </a:ext>
            </a:extLst>
          </p:cNvPr>
          <p:cNvPicPr>
            <a:picLocks noChangeAspect="1"/>
          </p:cNvPicPr>
          <p:nvPr/>
        </p:nvPicPr>
        <p:blipFill>
          <a:blip r:embed="rId3"/>
          <a:stretch>
            <a:fillRect/>
          </a:stretch>
        </p:blipFill>
        <p:spPr>
          <a:xfrm>
            <a:off x="1014095" y="3063875"/>
            <a:ext cx="18523570" cy="7391400"/>
          </a:xfrm>
          <a:prstGeom prst="rect">
            <a:avLst/>
          </a:prstGeom>
        </p:spPr>
      </p:pic>
    </p:spTree>
    <p:extLst>
      <p:ext uri="{BB962C8B-B14F-4D97-AF65-F5344CB8AC3E}">
        <p14:creationId xmlns:p14="http://schemas.microsoft.com/office/powerpoint/2010/main" val="586358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 altLang="zh-CN" dirty="0"/>
              <a:t>staged data acquisition</a:t>
            </a:r>
            <a:endParaRPr lang="zh-CN" altLang="en-US" dirty="0"/>
          </a:p>
        </p:txBody>
      </p:sp>
      <p:pic>
        <p:nvPicPr>
          <p:cNvPr id="3" name="图片 2">
            <a:extLst>
              <a:ext uri="{FF2B5EF4-FFF2-40B4-BE49-F238E27FC236}">
                <a16:creationId xmlns:a16="http://schemas.microsoft.com/office/drawing/2014/main" id="{4222A1DF-3D1D-4D44-87E4-E39070323B9C}"/>
              </a:ext>
            </a:extLst>
          </p:cNvPr>
          <p:cNvPicPr>
            <a:picLocks noChangeAspect="1"/>
          </p:cNvPicPr>
          <p:nvPr/>
        </p:nvPicPr>
        <p:blipFill>
          <a:blip r:embed="rId3"/>
          <a:stretch>
            <a:fillRect/>
          </a:stretch>
        </p:blipFill>
        <p:spPr>
          <a:xfrm>
            <a:off x="0" y="2183130"/>
            <a:ext cx="20415250" cy="9278620"/>
          </a:xfrm>
          <a:prstGeom prst="rect">
            <a:avLst/>
          </a:prstGeom>
        </p:spPr>
      </p:pic>
    </p:spTree>
    <p:extLst>
      <p:ext uri="{BB962C8B-B14F-4D97-AF65-F5344CB8AC3E}">
        <p14:creationId xmlns:p14="http://schemas.microsoft.com/office/powerpoint/2010/main" val="964217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endParaRPr lang="zh-CN" altLang="en-US" dirty="0"/>
          </a:p>
        </p:txBody>
      </p:sp>
      <p:pic>
        <p:nvPicPr>
          <p:cNvPr id="5" name="图片 4">
            <a:extLst>
              <a:ext uri="{FF2B5EF4-FFF2-40B4-BE49-F238E27FC236}">
                <a16:creationId xmlns:a16="http://schemas.microsoft.com/office/drawing/2014/main" id="{6888454E-8224-884D-8266-31D0D54C0120}"/>
              </a:ext>
            </a:extLst>
          </p:cNvPr>
          <p:cNvPicPr>
            <a:picLocks noChangeAspect="1"/>
          </p:cNvPicPr>
          <p:nvPr/>
        </p:nvPicPr>
        <p:blipFill>
          <a:blip r:embed="rId3"/>
          <a:stretch>
            <a:fillRect/>
          </a:stretch>
        </p:blipFill>
        <p:spPr>
          <a:xfrm>
            <a:off x="1517650" y="2183720"/>
            <a:ext cx="17766294" cy="90074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zh-CN" altLang="en-US"/>
              <a:t>Continuous delivery at scale</a:t>
            </a:r>
          </a:p>
        </p:txBody>
      </p:sp>
      <p:pic>
        <p:nvPicPr>
          <p:cNvPr id="4" name="图片 3"/>
          <p:cNvPicPr>
            <a:picLocks noChangeAspect="1"/>
          </p:cNvPicPr>
          <p:nvPr/>
        </p:nvPicPr>
        <p:blipFill>
          <a:blip r:embed="rId3"/>
          <a:stretch>
            <a:fillRect/>
          </a:stretch>
        </p:blipFill>
        <p:spPr>
          <a:xfrm>
            <a:off x="1275715" y="2911475"/>
            <a:ext cx="14325600" cy="8012430"/>
          </a:xfrm>
          <a:prstGeom prst="rect">
            <a:avLst/>
          </a:prstGeom>
        </p:spPr>
      </p:pic>
    </p:spTree>
    <p:extLst>
      <p:ext uri="{BB962C8B-B14F-4D97-AF65-F5344CB8AC3E}">
        <p14:creationId xmlns:p14="http://schemas.microsoft.com/office/powerpoint/2010/main" val="307457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852930" y="2911475"/>
            <a:ext cx="15377160" cy="68141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6655"/>
          </a:xfrm>
        </p:spPr>
        <p:txBody>
          <a:bodyPr/>
          <a:lstStyle/>
          <a:p>
            <a:r>
              <a:rPr lang="en-US" altLang="zh-CN"/>
              <a:t>C</a:t>
            </a:r>
            <a:r>
              <a:rPr lang="zh-CN" altLang="en-US"/>
              <a:t>ontinuous </a:t>
            </a:r>
            <a:r>
              <a:rPr lang="en-US" altLang="zh-CN"/>
              <a:t>I</a:t>
            </a:r>
            <a:r>
              <a:rPr lang="zh-CN" altLang="en-US"/>
              <a:t>ntegration</a:t>
            </a:r>
          </a:p>
        </p:txBody>
      </p:sp>
      <p:pic>
        <p:nvPicPr>
          <p:cNvPr id="6" name="图片 5"/>
          <p:cNvPicPr>
            <a:picLocks noChangeAspect="1"/>
          </p:cNvPicPr>
          <p:nvPr/>
        </p:nvPicPr>
        <p:blipFill>
          <a:blip r:embed="rId3"/>
          <a:stretch>
            <a:fillRect/>
          </a:stretch>
        </p:blipFill>
        <p:spPr>
          <a:xfrm>
            <a:off x="1726565" y="2924175"/>
            <a:ext cx="15582265" cy="66351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A/B Testing </a:t>
            </a:r>
            <a:r>
              <a:rPr lang="en" altLang="zh-CN" dirty="0"/>
              <a:t> </a:t>
            </a: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430887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712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 altLang="zh-CN" dirty="0"/>
              <a:t>Continuous Deployment of Mobile Software </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69000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5" name="矩形 4">
            <a:extLst>
              <a:ext uri="{FF2B5EF4-FFF2-40B4-BE49-F238E27FC236}">
                <a16:creationId xmlns:a16="http://schemas.microsoft.com/office/drawing/2014/main" id="{80465949-F5D7-BD4B-8D69-F164E1789A61}"/>
              </a:ext>
            </a:extLst>
          </p:cNvPr>
          <p:cNvSpPr/>
          <p:nvPr/>
        </p:nvSpPr>
        <p:spPr>
          <a:xfrm>
            <a:off x="1212850" y="3250565"/>
            <a:ext cx="17526000" cy="680186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790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dirty="0"/>
              <a:t>The key challenge in deploying mobile software </a:t>
            </a:r>
            <a:br>
              <a:rPr lang="en" altLang="zh-CN" dirty="0"/>
            </a:br>
            <a:endParaRPr lang="zh-CN" altLang="en-US" dirty="0"/>
          </a:p>
        </p:txBody>
      </p:sp>
      <p:sp>
        <p:nvSpPr>
          <p:cNvPr id="4" name="矩形 3">
            <a:extLst>
              <a:ext uri="{FF2B5EF4-FFF2-40B4-BE49-F238E27FC236}">
                <a16:creationId xmlns:a16="http://schemas.microsoft.com/office/drawing/2014/main" id="{38A6CA78-F6D3-E547-B5B8-C594A920DDE2}"/>
              </a:ext>
            </a:extLst>
          </p:cNvPr>
          <p:cNvSpPr/>
          <p:nvPr/>
        </p:nvSpPr>
        <p:spPr>
          <a:xfrm>
            <a:off x="1289050" y="3216275"/>
            <a:ext cx="17526000" cy="9541073"/>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340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 altLang="zh-CN" b="0" dirty="0"/>
              <a:t>MOBILE RELEASE CYCLE </a:t>
            </a:r>
            <a:endParaRPr lang="en" altLang="zh-CN" dirty="0"/>
          </a:p>
        </p:txBody>
      </p:sp>
    </p:spTree>
    <p:extLst>
      <p:ext uri="{BB962C8B-B14F-4D97-AF65-F5344CB8AC3E}">
        <p14:creationId xmlns:p14="http://schemas.microsoft.com/office/powerpoint/2010/main" val="2793242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dirty="0"/>
              <a:t>The overall architecture</a:t>
            </a:r>
            <a:endParaRPr lang="zh-CN" altLang="en-US" dirty="0"/>
          </a:p>
        </p:txBody>
      </p:sp>
      <p:pic>
        <p:nvPicPr>
          <p:cNvPr id="3" name="图片 2">
            <a:extLst>
              <a:ext uri="{FF2B5EF4-FFF2-40B4-BE49-F238E27FC236}">
                <a16:creationId xmlns:a16="http://schemas.microsoft.com/office/drawing/2014/main" id="{956087AC-E532-524B-ADBB-546A44799281}"/>
              </a:ext>
            </a:extLst>
          </p:cNvPr>
          <p:cNvPicPr>
            <a:picLocks noChangeAspect="1"/>
          </p:cNvPicPr>
          <p:nvPr/>
        </p:nvPicPr>
        <p:blipFill>
          <a:blip r:embed="rId3"/>
          <a:stretch>
            <a:fillRect/>
          </a:stretch>
        </p:blipFill>
        <p:spPr>
          <a:xfrm>
            <a:off x="1005205" y="2183720"/>
            <a:ext cx="17428845" cy="9033555"/>
          </a:xfrm>
          <a:prstGeom prst="rect">
            <a:avLst/>
          </a:prstGeom>
        </p:spPr>
      </p:pic>
    </p:spTree>
    <p:extLst>
      <p:ext uri="{BB962C8B-B14F-4D97-AF65-F5344CB8AC3E}">
        <p14:creationId xmlns:p14="http://schemas.microsoft.com/office/powerpoint/2010/main" val="1150679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IOS</a:t>
            </a:r>
            <a:r>
              <a:rPr lang="en" altLang="zh-CN" i="1" dirty="0"/>
              <a:t> </a:t>
            </a:r>
            <a:endParaRPr lang="zh-CN" altLang="en-US" dirty="0"/>
          </a:p>
        </p:txBody>
      </p:sp>
      <p:sp>
        <p:nvSpPr>
          <p:cNvPr id="4" name="矩形 3">
            <a:extLst>
              <a:ext uri="{FF2B5EF4-FFF2-40B4-BE49-F238E27FC236}">
                <a16:creationId xmlns:a16="http://schemas.microsoft.com/office/drawing/2014/main" id="{EBD3561C-F121-6645-9458-2B90A5586C5B}"/>
              </a:ext>
            </a:extLst>
          </p:cNvPr>
          <p:cNvSpPr/>
          <p:nvPr/>
        </p:nvSpPr>
        <p:spPr>
          <a:xfrm>
            <a:off x="1289050" y="2606675"/>
            <a:ext cx="17526000" cy="769441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3094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Deployment Activities </a:t>
            </a:r>
            <a:r>
              <a:rPr lang="en-US" altLang="zh-CN" b="0" dirty="0"/>
              <a:t>-</a:t>
            </a:r>
            <a:r>
              <a:rPr lang="en" altLang="zh-CN" b="0" i="1" dirty="0"/>
              <a:t>Android</a:t>
            </a:r>
            <a:r>
              <a:rPr lang="en" altLang="zh-CN" i="1" dirty="0"/>
              <a:t> </a:t>
            </a:r>
            <a:endParaRPr lang="zh-CN" altLang="en-US" dirty="0"/>
          </a:p>
        </p:txBody>
      </p:sp>
      <p:sp>
        <p:nvSpPr>
          <p:cNvPr id="4" name="矩形 3">
            <a:extLst>
              <a:ext uri="{FF2B5EF4-FFF2-40B4-BE49-F238E27FC236}">
                <a16:creationId xmlns:a16="http://schemas.microsoft.com/office/drawing/2014/main" id="{C4388111-A0B3-6C4B-8363-E91199D97CF7}"/>
              </a:ext>
            </a:extLst>
          </p:cNvPr>
          <p:cNvSpPr/>
          <p:nvPr/>
        </p:nvSpPr>
        <p:spPr>
          <a:xfrm>
            <a:off x="1212850" y="2666802"/>
            <a:ext cx="17526000" cy="4616648"/>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 altLang="zh-CN" sz="4000" dirty="0">
                <a:solidFill>
                  <a:schemeClr val="bg1"/>
                </a:solidFill>
                <a:latin typeface="Microsoft YaHei" panose="020B0503020204020204" pitchFamily="34" charset="-122"/>
                <a:ea typeface="Microsoft YaHei" panose="020B0503020204020204" pitchFamily="34" charset="-122"/>
              </a:rPr>
              <a:t>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4523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531736"/>
          </a:xfrm>
        </p:spPr>
        <p:txBody>
          <a:bodyPr/>
          <a:lstStyle/>
          <a:p>
            <a:r>
              <a:rPr lang="en" altLang="zh-CN" b="0" dirty="0"/>
              <a:t>Deployment Activities </a:t>
            </a:r>
            <a:r>
              <a:rPr lang="en-US" altLang="zh-CN" b="0" dirty="0"/>
              <a:t>-</a:t>
            </a:r>
            <a:r>
              <a:rPr lang="en" altLang="zh-CN" i="1" dirty="0"/>
              <a:t> Release Engineering Team </a:t>
            </a:r>
            <a:br>
              <a:rPr lang="en" altLang="zh-CN" dirty="0"/>
            </a:br>
            <a:r>
              <a:rPr lang="en" altLang="zh-CN" i="1" dirty="0"/>
              <a:t> </a:t>
            </a:r>
            <a:endParaRPr lang="zh-CN" altLang="en-US" dirty="0"/>
          </a:p>
        </p:txBody>
      </p:sp>
      <p:sp>
        <p:nvSpPr>
          <p:cNvPr id="3" name="矩形 2">
            <a:extLst>
              <a:ext uri="{FF2B5EF4-FFF2-40B4-BE49-F238E27FC236}">
                <a16:creationId xmlns:a16="http://schemas.microsoft.com/office/drawing/2014/main" id="{1C70FD71-2C83-9F4C-BB3B-7433DD8A229E}"/>
              </a:ext>
            </a:extLst>
          </p:cNvPr>
          <p:cNvSpPr/>
          <p:nvPr/>
        </p:nvSpPr>
        <p:spPr>
          <a:xfrm>
            <a:off x="1289050" y="3216275"/>
            <a:ext cx="17526000" cy="2554545"/>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76444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DATA COLLECTED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8309967"/>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387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Developer Productivity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Deadline Effects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Factors Affecting Software Quality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3571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ANALYSIS </a:t>
            </a:r>
            <a:endParaRPr lang="en" altLang="zh-CN" dirty="0"/>
          </a:p>
        </p:txBody>
      </p:sp>
      <p:pic>
        <p:nvPicPr>
          <p:cNvPr id="4" name="图片 3">
            <a:extLst>
              <a:ext uri="{FF2B5EF4-FFF2-40B4-BE49-F238E27FC236}">
                <a16:creationId xmlns:a16="http://schemas.microsoft.com/office/drawing/2014/main" id="{1895B1A0-87B0-ED45-99D6-37586919FF26}"/>
              </a:ext>
            </a:extLst>
          </p:cNvPr>
          <p:cNvPicPr>
            <a:picLocks noChangeAspect="1"/>
          </p:cNvPicPr>
          <p:nvPr/>
        </p:nvPicPr>
        <p:blipFill>
          <a:blip r:embed="rId3"/>
          <a:stretch>
            <a:fillRect/>
          </a:stretch>
        </p:blipFill>
        <p:spPr>
          <a:xfrm>
            <a:off x="1005204" y="2183719"/>
            <a:ext cx="5236846" cy="3890447"/>
          </a:xfrm>
          <a:prstGeom prst="rect">
            <a:avLst/>
          </a:prstGeom>
        </p:spPr>
      </p:pic>
      <p:pic>
        <p:nvPicPr>
          <p:cNvPr id="5" name="图片 4">
            <a:extLst>
              <a:ext uri="{FF2B5EF4-FFF2-40B4-BE49-F238E27FC236}">
                <a16:creationId xmlns:a16="http://schemas.microsoft.com/office/drawing/2014/main" id="{2AB13A0F-2197-324B-AD14-EFF8B7F63671}"/>
              </a:ext>
            </a:extLst>
          </p:cNvPr>
          <p:cNvPicPr>
            <a:picLocks noChangeAspect="1"/>
          </p:cNvPicPr>
          <p:nvPr/>
        </p:nvPicPr>
        <p:blipFill>
          <a:blip r:embed="rId4"/>
          <a:stretch>
            <a:fillRect/>
          </a:stretch>
        </p:blipFill>
        <p:spPr>
          <a:xfrm>
            <a:off x="6580065" y="2242972"/>
            <a:ext cx="5878634" cy="3831194"/>
          </a:xfrm>
          <a:prstGeom prst="rect">
            <a:avLst/>
          </a:prstGeom>
        </p:spPr>
      </p:pic>
      <p:pic>
        <p:nvPicPr>
          <p:cNvPr id="6" name="图片 5">
            <a:extLst>
              <a:ext uri="{FF2B5EF4-FFF2-40B4-BE49-F238E27FC236}">
                <a16:creationId xmlns:a16="http://schemas.microsoft.com/office/drawing/2014/main" id="{EEED60A5-81C8-EA49-B6F0-82169576B780}"/>
              </a:ext>
            </a:extLst>
          </p:cNvPr>
          <p:cNvPicPr>
            <a:picLocks noChangeAspect="1"/>
          </p:cNvPicPr>
          <p:nvPr/>
        </p:nvPicPr>
        <p:blipFill>
          <a:blip r:embed="rId5"/>
          <a:stretch>
            <a:fillRect/>
          </a:stretch>
        </p:blipFill>
        <p:spPr>
          <a:xfrm>
            <a:off x="13092982" y="2242971"/>
            <a:ext cx="6011286" cy="3831193"/>
          </a:xfrm>
          <a:prstGeom prst="rect">
            <a:avLst/>
          </a:prstGeom>
        </p:spPr>
      </p:pic>
    </p:spTree>
    <p:extLst>
      <p:ext uri="{BB962C8B-B14F-4D97-AF65-F5344CB8AC3E}">
        <p14:creationId xmlns:p14="http://schemas.microsoft.com/office/powerpoint/2010/main" val="2411601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Testing Principles at FB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Coverage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Responsive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Automation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Prioritization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879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8309967"/>
          </a:xfrm>
        </p:spPr>
        <p:txBody>
          <a:bodyPr/>
          <a:lstStyle/>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公司简介和商业模式</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的组织和文化（可以和第一章合并）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a:t>
            </a:r>
            <a:r>
              <a:rPr kumimoji="1" lang="en-US" altLang="zh-CN" b="1" dirty="0">
                <a:solidFill>
                  <a:srgbClr val="FFFF00"/>
                </a:solidFill>
              </a:rPr>
              <a:t>DevOps</a:t>
            </a:r>
            <a:r>
              <a:rPr kumimoji="1" lang="zh-CN" altLang="en-US" b="1" dirty="0">
                <a:solidFill>
                  <a:srgbClr val="FFFF00"/>
                </a:solidFill>
              </a:rPr>
              <a:t>之旅（可以和最佳实践合并）</a:t>
            </a:r>
            <a:endParaRPr kumimoji="1" lang="en-US" altLang="zh-CN"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的最佳实践总结（可以和下一章合并）</a:t>
            </a:r>
            <a:endParaRPr kumimoji="1" lang="en-US" altLang="zh-CN" b="1" dirty="0">
              <a:solidFill>
                <a:srgbClr val="FFFF00"/>
              </a:solidFill>
            </a:endParaRPr>
          </a:p>
          <a:p>
            <a:pPr marL="1143000" lvl="1" indent="-685800">
              <a:buFont typeface="Arial" panose="020B0604020202090204" pitchFamily="34" charset="0"/>
              <a:buChar char="•"/>
            </a:pPr>
            <a:r>
              <a:rPr kumimoji="1" lang="zh-CN" altLang="en-US" sz="5400" b="1" dirty="0">
                <a:solidFill>
                  <a:srgbClr val="FFFF00"/>
                </a:solidFill>
              </a:rPr>
              <a:t>敏捷，精益和</a:t>
            </a:r>
            <a:r>
              <a:rPr kumimoji="1" lang="en-US" altLang="zh-CN" sz="5400" b="1" dirty="0">
                <a:solidFill>
                  <a:srgbClr val="FFFF00"/>
                </a:solidFill>
              </a:rPr>
              <a:t>DevOps</a:t>
            </a:r>
            <a:r>
              <a:rPr kumimoji="1" lang="zh-CN" altLang="en-US" sz="5400" b="1" dirty="0">
                <a:solidFill>
                  <a:srgbClr val="FFFF00"/>
                </a:solidFill>
              </a:rPr>
              <a:t>等管理实践</a:t>
            </a:r>
            <a:endParaRPr kumimoji="1" lang="en-US" altLang="zh-CN" sz="54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的最佳实践总结</a:t>
            </a:r>
            <a:endParaRPr kumimoji="1" lang="en-US" altLang="zh-CN" b="1" dirty="0">
              <a:solidFill>
                <a:srgbClr val="FFFF00"/>
              </a:solidFill>
            </a:endParaRPr>
          </a:p>
          <a:p>
            <a:pPr marL="1143000" lvl="1" indent="-685800">
              <a:buFont typeface="Arial" panose="020B0604020202090204" pitchFamily="34" charset="0"/>
              <a:buChar char="•"/>
            </a:pPr>
            <a:r>
              <a:rPr kumimoji="1" lang="en-US" altLang="zh-CN" sz="6000" b="1" dirty="0">
                <a:solidFill>
                  <a:srgbClr val="FFFF00"/>
                </a:solidFill>
              </a:rPr>
              <a:t>CI/CD/DevOps</a:t>
            </a:r>
            <a:r>
              <a:rPr kumimoji="1" lang="zh-CN" altLang="en-US" sz="6000" b="1" dirty="0">
                <a:solidFill>
                  <a:srgbClr val="FFFF00"/>
                </a:solidFill>
              </a:rPr>
              <a:t>等工程实践</a:t>
            </a:r>
            <a:endParaRPr kumimoji="1" lang="en-US" altLang="zh-CN" sz="6000" b="1" dirty="0">
              <a:solidFill>
                <a:srgbClr val="FFFF00"/>
              </a:solidFill>
            </a:endParaRPr>
          </a:p>
          <a:p>
            <a:pPr marL="685800" indent="-685800">
              <a:buFont typeface="Arial" panose="020B0604020202090204" pitchFamily="34" charset="0"/>
              <a:buChar char="•"/>
            </a:pPr>
            <a:r>
              <a:rPr kumimoji="1" lang="en-US" altLang="zh-CN" b="1" dirty="0">
                <a:solidFill>
                  <a:srgbClr val="FFFF00"/>
                </a:solidFill>
              </a:rPr>
              <a:t>Facebook</a:t>
            </a:r>
            <a:r>
              <a:rPr kumimoji="1" lang="zh-CN" altLang="en-US" b="1" dirty="0">
                <a:solidFill>
                  <a:srgbClr val="FFFF00"/>
                </a:solidFill>
              </a:rPr>
              <a:t>带给我们的启示</a:t>
            </a:r>
            <a:endParaRPr kumimoji="1" lang="en-US" altLang="zh-CN" b="1" dirty="0">
              <a:solidFill>
                <a:srgbClr val="FFFF00"/>
              </a:solidFill>
            </a:endParaRPr>
          </a:p>
          <a:p>
            <a:pPr marL="685800" indent="-685800">
              <a:buFont typeface="Arial" panose="020B0604020202090204" pitchFamily="34" charset="0"/>
              <a:buChar char="•"/>
            </a:pPr>
            <a:r>
              <a:rPr kumimoji="1" lang="zh-CN" altLang="en-US" b="1" dirty="0">
                <a:solidFill>
                  <a:srgbClr val="FFFF00"/>
                </a:solidFill>
              </a:rPr>
              <a:t>其他</a:t>
            </a:r>
            <a:endParaRPr kumimoji="1" lang="en-US" altLang="zh-CN" b="1" dirty="0">
              <a:solidFill>
                <a:srgbClr val="FFFF00"/>
              </a:solidFill>
            </a:endParaRPr>
          </a:p>
          <a:p>
            <a:pPr marL="685800" indent="-685800">
              <a:buFont typeface="Arial" panose="020B0604020202090204" pitchFamily="34" charset="0"/>
              <a:buChar char="•"/>
            </a:pPr>
            <a:endParaRPr kumimoji="1" lang="zh-CN" altLang="en-US" sz="4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b="0" dirty="0"/>
              <a:t>TESTING </a:t>
            </a:r>
            <a:endParaRPr lang="en" altLang="zh-CN" dirty="0">
              <a:effectLst/>
            </a:endParaRPr>
          </a:p>
        </p:txBody>
      </p:sp>
      <p:graphicFrame>
        <p:nvGraphicFramePr>
          <p:cNvPr id="3" name="表格 2">
            <a:extLst>
              <a:ext uri="{FF2B5EF4-FFF2-40B4-BE49-F238E27FC236}">
                <a16:creationId xmlns:a16="http://schemas.microsoft.com/office/drawing/2014/main" id="{183D5C0F-FAAE-504E-A914-ED7841BCA948}"/>
              </a:ext>
            </a:extLst>
          </p:cNvPr>
          <p:cNvGraphicFramePr>
            <a:graphicFrameLocks noGrp="1"/>
          </p:cNvGraphicFramePr>
          <p:nvPr>
            <p:extLst>
              <p:ext uri="{D42A27DB-BD31-4B8C-83A1-F6EECF244321}">
                <p14:modId xmlns:p14="http://schemas.microsoft.com/office/powerpoint/2010/main" val="2031248610"/>
              </p:ext>
            </p:extLst>
          </p:nvPr>
        </p:nvGraphicFramePr>
        <p:xfrm>
          <a:off x="1005205" y="2073275"/>
          <a:ext cx="18648045" cy="9172737"/>
        </p:xfrm>
        <a:graphic>
          <a:graphicData uri="http://schemas.openxmlformats.org/drawingml/2006/table">
            <a:tbl>
              <a:tblPr>
                <a:tableStyleId>{5C22544A-7EE6-4342-B048-85BDC9FD1C3A}</a:tableStyleId>
              </a:tblPr>
              <a:tblGrid>
                <a:gridCol w="2620968">
                  <a:extLst>
                    <a:ext uri="{9D8B030D-6E8A-4147-A177-3AD203B41FA5}">
                      <a16:colId xmlns:a16="http://schemas.microsoft.com/office/drawing/2014/main" val="1602952452"/>
                    </a:ext>
                  </a:extLst>
                </a:gridCol>
                <a:gridCol w="16027077">
                  <a:extLst>
                    <a:ext uri="{9D8B030D-6E8A-4147-A177-3AD203B41FA5}">
                      <a16:colId xmlns:a16="http://schemas.microsoft.com/office/drawing/2014/main" val="632767679"/>
                    </a:ext>
                  </a:extLst>
                </a:gridCol>
              </a:tblGrid>
              <a:tr h="1751510">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Unit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 sz="2800" u="none" strike="noStrike" dirty="0" err="1">
                          <a:effectLst/>
                          <a:latin typeface="Microsoft YaHei" panose="020B0503020204020204" pitchFamily="34" charset="-122"/>
                          <a:ea typeface="Microsoft YaHei" panose="020B0503020204020204" pitchFamily="34" charset="-122"/>
                        </a:rPr>
                        <a:t>XCTest</a:t>
                      </a:r>
                      <a:r>
                        <a:rPr lang="en" sz="2800" u="none" strike="noStrike" dirty="0">
                          <a:effectLst/>
                          <a:latin typeface="Microsoft YaHei" panose="020B0503020204020204" pitchFamily="34" charset="-122"/>
                          <a:ea typeface="Microsoft YaHei" panose="020B0503020204020204" pitchFamily="34" charset="-122"/>
                        </a:rPr>
                        <a:t> [11], JUnit [12], or </a:t>
                      </a:r>
                      <a:r>
                        <a:rPr lang="en" sz="2800" u="none" strike="noStrike" dirty="0" err="1">
                          <a:effectLst/>
                          <a:latin typeface="Microsoft YaHei" panose="020B0503020204020204" pitchFamily="34" charset="-122"/>
                          <a:ea typeface="Microsoft YaHei" panose="020B0503020204020204" pitchFamily="34" charset="-122"/>
                        </a:rPr>
                        <a:t>Robolectric</a:t>
                      </a:r>
                      <a:r>
                        <a:rPr lang="en"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79429329"/>
                  </a:ext>
                </a:extLst>
              </a:tr>
              <a:tr h="1180882">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Static analysis: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967450124"/>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Build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194996231"/>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Snapshot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691515203"/>
                  </a:ext>
                </a:extLst>
              </a:tr>
              <a:tr h="2322137">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Integration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standard (</a:t>
                      </a:r>
                      <a:r>
                        <a:rPr lang="en" sz="2800" u="none" strike="noStrike" dirty="0" err="1">
                          <a:effectLst/>
                          <a:latin typeface="Microsoft YaHei" panose="020B0503020204020204" pitchFamily="34" charset="-122"/>
                          <a:ea typeface="Microsoft YaHei" panose="020B0503020204020204" pitchFamily="34" charset="-122"/>
                        </a:rPr>
                        <a:t>blackbox</a:t>
                      </a:r>
                      <a:r>
                        <a:rPr lang="en"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731090063"/>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Performance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39747872"/>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Capacity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286694158"/>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Conformance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83296713"/>
                  </a:ext>
                </a:extLst>
              </a:tr>
            </a:tbl>
          </a:graphicData>
        </a:graphic>
      </p:graphicFrame>
    </p:spTree>
    <p:extLst>
      <p:ext uri="{BB962C8B-B14F-4D97-AF65-F5344CB8AC3E}">
        <p14:creationId xmlns:p14="http://schemas.microsoft.com/office/powerpoint/2010/main" val="3508506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sp>
        <p:nvSpPr>
          <p:cNvPr id="3" name="矩形 2">
            <a:extLst>
              <a:ext uri="{FF2B5EF4-FFF2-40B4-BE49-F238E27FC236}">
                <a16:creationId xmlns:a16="http://schemas.microsoft.com/office/drawing/2014/main" id="{A3CE9B93-999E-7A4F-9A43-8CD6A50C407C}"/>
              </a:ext>
            </a:extLst>
          </p:cNvPr>
          <p:cNvSpPr/>
          <p:nvPr/>
        </p:nvSpPr>
        <p:spPr>
          <a:xfrm>
            <a:off x="1289050" y="3216275"/>
            <a:ext cx="17526000" cy="5232202"/>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Pre-Push Testing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On Push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Manual testing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30770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177245"/>
          </a:xfrm>
        </p:spPr>
        <p:txBody>
          <a:bodyPr/>
          <a:lstStyle/>
          <a:p>
            <a:r>
              <a:rPr lang="en" altLang="zh-CN" i="1" dirty="0"/>
              <a:t>Tests and when they are run </a:t>
            </a:r>
            <a:endParaRPr lang="en" altLang="zh-CN" dirty="0"/>
          </a:p>
        </p:txBody>
      </p:sp>
      <p:pic>
        <p:nvPicPr>
          <p:cNvPr id="4" name="图片 3">
            <a:extLst>
              <a:ext uri="{FF2B5EF4-FFF2-40B4-BE49-F238E27FC236}">
                <a16:creationId xmlns:a16="http://schemas.microsoft.com/office/drawing/2014/main" id="{406124BB-8E41-4042-9E22-762B8868CF4E}"/>
              </a:ext>
            </a:extLst>
          </p:cNvPr>
          <p:cNvPicPr>
            <a:picLocks noChangeAspect="1"/>
          </p:cNvPicPr>
          <p:nvPr/>
        </p:nvPicPr>
        <p:blipFill>
          <a:blip r:embed="rId3"/>
          <a:stretch>
            <a:fillRect/>
          </a:stretch>
        </p:blipFill>
        <p:spPr>
          <a:xfrm>
            <a:off x="-184230" y="-241702"/>
            <a:ext cx="20904280" cy="11703452"/>
          </a:xfrm>
          <a:prstGeom prst="rect">
            <a:avLst/>
          </a:prstGeom>
        </p:spPr>
      </p:pic>
    </p:spTree>
    <p:extLst>
      <p:ext uri="{BB962C8B-B14F-4D97-AF65-F5344CB8AC3E}">
        <p14:creationId xmlns:p14="http://schemas.microsoft.com/office/powerpoint/2010/main" val="2965463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68C882-2ED8-9B4F-B7A2-65AABBEFF350}"/>
              </a:ext>
            </a:extLst>
          </p:cNvPr>
          <p:cNvSpPr>
            <a:spLocks noGrp="1"/>
          </p:cNvSpPr>
          <p:nvPr>
            <p:ph type="title"/>
          </p:nvPr>
        </p:nvSpPr>
        <p:spPr/>
        <p:txBody>
          <a:bodyPr/>
          <a:lstStyle/>
          <a:p>
            <a:r>
              <a:rPr lang="en" altLang="zh-CN" b="0" dirty="0"/>
              <a:t>Continuous Delivery</a:t>
            </a:r>
            <a:endParaRPr lang="zh-CN" altLang="en-US" dirty="0"/>
          </a:p>
        </p:txBody>
      </p:sp>
    </p:spTree>
    <p:extLst>
      <p:ext uri="{BB962C8B-B14F-4D97-AF65-F5344CB8AC3E}">
        <p14:creationId xmlns:p14="http://schemas.microsoft.com/office/powerpoint/2010/main" val="2127655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的给我们的启示</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的公司简介</a:t>
            </a:r>
          </a:p>
        </p:txBody>
      </p:sp>
      <p:sp>
        <p:nvSpPr>
          <p:cNvPr id="6" name="副标题 5"/>
          <p:cNvSpPr>
            <a:spLocks noGrp="1"/>
          </p:cNvSpPr>
          <p:nvPr>
            <p:ph type="subTitle" idx="4"/>
          </p:nvPr>
        </p:nvSpPr>
        <p:spPr>
          <a:xfrm>
            <a:off x="2892514" y="5785347"/>
            <a:ext cx="14319071" cy="822960"/>
          </a:xfrm>
        </p:spPr>
        <p:txBody>
          <a:bodyPr/>
          <a:lstStyle/>
          <a:p>
            <a:r>
              <a:rPr kumimoji="1" lang="zh-CN" altLang="en-US"/>
              <a:t>一个社交网络服务网站</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4986020"/>
          </a:xfrm>
        </p:spPr>
        <p:txBody>
          <a:bodyPr/>
          <a:lstStyle/>
          <a:p>
            <a:r>
              <a:rPr lang="zh-CN" altLang="en-US" dirty="0"/>
              <a:t>Founded in 2004, Facebook’s mission is to give people the power to build community and bring the world closer together. People use our products to stay connected with friends and family, to discover what’s going on in the world, and to share and express what matters to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en-US" altLang="zh-CN" dirty="0" err="1"/>
              <a:t>FaceBook</a:t>
            </a:r>
            <a:r>
              <a:rPr kumimoji="1" lang="zh-CN" altLang="en-US" dirty="0"/>
              <a:t>的组织文化</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a:xfrm>
            <a:off x="1005204" y="2911475"/>
            <a:ext cx="18093691" cy="8310245"/>
          </a:xfrm>
        </p:spPr>
        <p:txBody>
          <a:bodyPr/>
          <a:lstStyle/>
          <a:p>
            <a:r>
              <a:rPr lang="zh-CN" altLang="en-US" dirty="0"/>
              <a:t>Through our family of apps and services, we're building a different kind of company that connects billions of people around the world, gives them ways to share what matters most to them, and helps bring people closer together. Whether we're creating new products or helping a small business expand its reach, people at Facebook are builders at heart. Our global teams are constantly iterating, solving problems, and working together to empower people around the world to build community and connect in meaningful ways.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5142</TotalTime>
  <Words>5934</Words>
  <Application>Microsoft Macintosh PowerPoint</Application>
  <PresentationFormat>自定义</PresentationFormat>
  <Paragraphs>583</Paragraphs>
  <Slides>63</Slides>
  <Notes>57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63</vt:i4>
      </vt:variant>
    </vt:vector>
  </HeadingPairs>
  <TitlesOfParts>
    <vt:vector size="68" baseType="lpstr">
      <vt:lpstr>Microsoft YaHei</vt:lpstr>
      <vt:lpstr>PingFang-SC-Heavy</vt:lpstr>
      <vt:lpstr>Arial</vt:lpstr>
      <vt:lpstr>Calibri</vt:lpstr>
      <vt:lpstr>Office Theme</vt:lpstr>
      <vt:lpstr>PowerPoint 演示文稿</vt:lpstr>
      <vt:lpstr>案例研究者（以姓氏拼音排序）</vt:lpstr>
      <vt:lpstr>案例研究的自组织规则</vt:lpstr>
      <vt:lpstr>案例使用许可协议</vt:lpstr>
      <vt:lpstr>Agenda</vt:lpstr>
      <vt:lpstr>FaceBook的公司简介</vt:lpstr>
      <vt:lpstr>PowerPoint 演示文稿</vt:lpstr>
      <vt:lpstr>FaceBook的组织文化</vt:lpstr>
      <vt:lpstr>PowerPoint 演示文稿</vt:lpstr>
      <vt:lpstr>FaceBook的盈利模式</vt:lpstr>
      <vt:lpstr>Facebook2017年第四季度和全年业绩</vt:lpstr>
      <vt:lpstr>PowerPoint 演示文稿</vt:lpstr>
      <vt:lpstr>FaceBook的架构</vt:lpstr>
      <vt:lpstr>FaceBook的工具</vt:lpstr>
      <vt:lpstr>Continuous Delivery Landscape</vt:lpstr>
      <vt:lpstr>应用和数据</vt:lpstr>
      <vt:lpstr>DevOps </vt:lpstr>
      <vt:lpstr>实用工具 </vt:lpstr>
      <vt:lpstr>商业工具 </vt:lpstr>
      <vt:lpstr>FaceBook的DevOps之旅</vt:lpstr>
      <vt:lpstr>Facebook Development </vt:lpstr>
      <vt:lpstr>Facebook Deployment  </vt:lpstr>
      <vt:lpstr>DevOps Stages</vt:lpstr>
      <vt:lpstr>Version Control</vt:lpstr>
      <vt:lpstr>Continuous Delivery pipeline</vt:lpstr>
      <vt:lpstr>Continuous Delivery pipeline</vt:lpstr>
      <vt:lpstr>The practices relate to each other</vt:lpstr>
      <vt:lpstr>Continuous Deployment</vt:lpstr>
      <vt:lpstr>Continuous Deployment Tools</vt:lpstr>
      <vt:lpstr>Continuous Deployment Best Practices</vt:lpstr>
      <vt:lpstr>The Dark Launching Technique</vt:lpstr>
      <vt:lpstr>staged data acquisition</vt:lpstr>
      <vt:lpstr>PowerPoint 演示文稿</vt:lpstr>
      <vt:lpstr>Continuous delivery at scale</vt:lpstr>
      <vt:lpstr>Continuous Integration</vt:lpstr>
      <vt:lpstr>Continuous Integration</vt:lpstr>
      <vt:lpstr>A/B Testing  </vt:lpstr>
      <vt:lpstr>Continuous Deployment of Mobile Software </vt:lpstr>
      <vt:lpstr>The key challenge in deploying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Continuous Delivery</vt:lpstr>
      <vt:lpstr>FaceBook的最佳实践 管理实践部分</vt:lpstr>
      <vt:lpstr>PowerPoint 演示文稿</vt:lpstr>
      <vt:lpstr>FaceBook的最佳实践 工程实践部分</vt:lpstr>
      <vt:lpstr>PowerPoint 演示文稿</vt:lpstr>
      <vt:lpstr>FaceBook的给我们的启示</vt:lpstr>
      <vt:lpstr>PowerPoint 演示文稿</vt:lpstr>
      <vt:lpstr>FaceBook的其他内容 亮点，教训，经验及其他</vt:lpstr>
      <vt:lpstr>PowerPoint 演示文稿</vt:lpstr>
      <vt:lpstr>案例研究结束语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潘 玉武</cp:lastModifiedBy>
  <cp:revision>196</cp:revision>
  <dcterms:created xsi:type="dcterms:W3CDTF">2019-09-21T07:48:42Z</dcterms:created>
  <dcterms:modified xsi:type="dcterms:W3CDTF">2019-10-17T09:41:35Z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2052-1.5.1.2195</vt:lpwstr>
  </property>
</Properties>
</file>